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3"/>
  </p:notesMasterIdLst>
  <p:handoutMasterIdLst>
    <p:handoutMasterId r:id="rId34"/>
  </p:handoutMasterIdLst>
  <p:sldIdLst>
    <p:sldId id="256" r:id="rId2"/>
    <p:sldId id="416" r:id="rId3"/>
    <p:sldId id="417" r:id="rId4"/>
    <p:sldId id="397" r:id="rId5"/>
    <p:sldId id="377" r:id="rId6"/>
    <p:sldId id="314" r:id="rId7"/>
    <p:sldId id="396" r:id="rId8"/>
    <p:sldId id="339" r:id="rId9"/>
    <p:sldId id="373" r:id="rId10"/>
    <p:sldId id="375" r:id="rId11"/>
    <p:sldId id="341" r:id="rId12"/>
    <p:sldId id="380" r:id="rId13"/>
    <p:sldId id="345" r:id="rId14"/>
    <p:sldId id="344" r:id="rId15"/>
    <p:sldId id="347" r:id="rId16"/>
    <p:sldId id="348" r:id="rId17"/>
    <p:sldId id="352" r:id="rId18"/>
    <p:sldId id="384" r:id="rId19"/>
    <p:sldId id="414" r:id="rId20"/>
    <p:sldId id="350" r:id="rId21"/>
    <p:sldId id="386" r:id="rId22"/>
    <p:sldId id="415" r:id="rId23"/>
    <p:sldId id="354" r:id="rId24"/>
    <p:sldId id="389" r:id="rId25"/>
    <p:sldId id="356" r:id="rId26"/>
    <p:sldId id="357" r:id="rId27"/>
    <p:sldId id="395" r:id="rId28"/>
    <p:sldId id="400" r:id="rId29"/>
    <p:sldId id="402" r:id="rId30"/>
    <p:sldId id="366" r:id="rId31"/>
    <p:sldId id="368" r:id="rId32"/>
  </p:sldIdLst>
  <p:sldSz cx="9144000" cy="6858000" type="screen4x3"/>
  <p:notesSz cx="7099300" cy="102346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AEAEA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9784" autoAdjust="0"/>
  </p:normalViewPr>
  <p:slideViewPr>
    <p:cSldViewPr>
      <p:cViewPr>
        <p:scale>
          <a:sx n="100" d="100"/>
          <a:sy n="100" d="100"/>
        </p:scale>
        <p:origin x="-9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A27F4F0-A5A2-834D-AD10-A099AEA32E78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7F6EAC3-B719-0D40-BF19-D342B0741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237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439C068-B802-4DFF-9F62-6F3CAECEE191}" type="datetimeFigureOut">
              <a:rPr lang="fi-FI" smtClean="0"/>
              <a:pPr/>
              <a:t>5.10.2016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2C4ABBCE-0F5B-4728-98D0-8493D92365B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8204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fi-FI" sz="1300" dirty="0" err="1">
                <a:latin typeface="Times New Roman" pitchFamily="18" charset="0"/>
              </a:rPr>
              <a:t>Добрый</a:t>
            </a:r>
            <a:r>
              <a:rPr lang="fi-FI" sz="1300" dirty="0">
                <a:latin typeface="Times New Roman" pitchFamily="18" charset="0"/>
              </a:rPr>
              <a:t> </a:t>
            </a:r>
            <a:r>
              <a:rPr lang="fi-FI" sz="1300" dirty="0" err="1">
                <a:latin typeface="Times New Roman" pitchFamily="18" charset="0"/>
              </a:rPr>
              <a:t>день</a:t>
            </a:r>
            <a:r>
              <a:rPr lang="fi-FI" sz="1300" dirty="0">
                <a:latin typeface="Times New Roman" pitchFamily="18" charset="0"/>
              </a:rPr>
              <a:t> </a:t>
            </a:r>
            <a:r>
              <a:rPr lang="fi-FI" sz="1300" dirty="0" err="1">
                <a:latin typeface="Times New Roman" pitchFamily="18" charset="0"/>
              </a:rPr>
              <a:t>дамы</a:t>
            </a:r>
            <a:r>
              <a:rPr lang="fi-FI" sz="1300" dirty="0">
                <a:latin typeface="Times New Roman" pitchFamily="18" charset="0"/>
              </a:rPr>
              <a:t> и </a:t>
            </a:r>
            <a:r>
              <a:rPr lang="fi-FI" sz="1300" dirty="0" err="1">
                <a:latin typeface="Times New Roman" pitchFamily="18" charset="0"/>
              </a:rPr>
              <a:t>господа</a:t>
            </a:r>
            <a:r>
              <a:rPr lang="fi-FI" sz="1300" dirty="0">
                <a:latin typeface="Times New Roman" pitchFamily="18" charset="0"/>
              </a:rPr>
              <a:t> (</a:t>
            </a:r>
            <a:r>
              <a:rPr lang="fi-FI" sz="1300" dirty="0" err="1">
                <a:latin typeface="Times New Roman" pitchFamily="18" charset="0"/>
              </a:rPr>
              <a:t>Good</a:t>
            </a:r>
            <a:r>
              <a:rPr lang="fi-FI" sz="1300" dirty="0">
                <a:latin typeface="Times New Roman" pitchFamily="18" charset="0"/>
              </a:rPr>
              <a:t> </a:t>
            </a:r>
            <a:r>
              <a:rPr lang="fi-FI" sz="1300" dirty="0" err="1">
                <a:latin typeface="Times New Roman" pitchFamily="18" charset="0"/>
              </a:rPr>
              <a:t>day</a:t>
            </a:r>
            <a:r>
              <a:rPr lang="fi-FI" sz="1300" dirty="0">
                <a:latin typeface="Times New Roman" pitchFamily="18" charset="0"/>
              </a:rPr>
              <a:t> </a:t>
            </a:r>
            <a:r>
              <a:rPr lang="fi-FI" sz="1300" dirty="0" err="1">
                <a:latin typeface="Times New Roman" pitchFamily="18" charset="0"/>
              </a:rPr>
              <a:t>ladies</a:t>
            </a:r>
            <a:r>
              <a:rPr lang="fi-FI" sz="1300" dirty="0">
                <a:latin typeface="Times New Roman" pitchFamily="18" charset="0"/>
              </a:rPr>
              <a:t> and </a:t>
            </a:r>
            <a:r>
              <a:rPr lang="fi-FI" sz="1300" dirty="0" err="1">
                <a:latin typeface="Times New Roman" pitchFamily="18" charset="0"/>
              </a:rPr>
              <a:t>gentlemen</a:t>
            </a:r>
            <a:r>
              <a:rPr lang="fi-FI" sz="1300" dirty="0">
                <a:latin typeface="Times New Roman" pitchFamily="18" charset="0"/>
              </a:rPr>
              <a:t>; </a:t>
            </a:r>
            <a:r>
              <a:rPr lang="fi-FI" sz="1300" dirty="0" err="1">
                <a:latin typeface="Times New Roman" pitchFamily="18" charset="0"/>
              </a:rPr>
              <a:t>Dobriy</a:t>
            </a:r>
            <a:r>
              <a:rPr lang="fi-FI" sz="1300" dirty="0">
                <a:latin typeface="Times New Roman" pitchFamily="18" charset="0"/>
              </a:rPr>
              <a:t> </a:t>
            </a:r>
            <a:r>
              <a:rPr lang="fi-FI" sz="1300" dirty="0" err="1">
                <a:latin typeface="Times New Roman" pitchFamily="18" charset="0"/>
              </a:rPr>
              <a:t>den</a:t>
            </a:r>
            <a:r>
              <a:rPr lang="fi-FI" sz="1300" dirty="0">
                <a:latin typeface="Times New Roman" pitchFamily="18" charset="0"/>
              </a:rPr>
              <a:t> </a:t>
            </a:r>
            <a:r>
              <a:rPr lang="fi-FI" sz="1300" dirty="0" err="1">
                <a:latin typeface="Times New Roman" pitchFamily="18" charset="0"/>
              </a:rPr>
              <a:t>dami</a:t>
            </a:r>
            <a:r>
              <a:rPr lang="fi-FI" sz="1300" dirty="0">
                <a:latin typeface="Times New Roman" pitchFamily="18" charset="0"/>
              </a:rPr>
              <a:t> i </a:t>
            </a:r>
            <a:r>
              <a:rPr lang="fi-FI" sz="1300" dirty="0" err="1">
                <a:latin typeface="Times New Roman" pitchFamily="18" charset="0"/>
              </a:rPr>
              <a:t>gospoda</a:t>
            </a:r>
            <a:r>
              <a:rPr lang="fi-FI" sz="1300" dirty="0">
                <a:latin typeface="Times New Roman" pitchFamily="18" charset="0"/>
              </a:rPr>
              <a:t>) My </a:t>
            </a:r>
            <a:r>
              <a:rPr lang="fi-FI" sz="1300" dirty="0" err="1">
                <a:latin typeface="Times New Roman" pitchFamily="18" charset="0"/>
              </a:rPr>
              <a:t>name</a:t>
            </a:r>
            <a:r>
              <a:rPr lang="fi-FI" sz="1300" dirty="0">
                <a:latin typeface="Times New Roman" pitchFamily="18" charset="0"/>
              </a:rPr>
              <a:t> is Riikka Puurunen and </a:t>
            </a:r>
            <a:r>
              <a:rPr lang="fi-FI" sz="1300" dirty="0" err="1">
                <a:latin typeface="Times New Roman" pitchFamily="18" charset="0"/>
              </a:rPr>
              <a:t>so</a:t>
            </a:r>
            <a:r>
              <a:rPr lang="fi-FI" sz="1300" dirty="0">
                <a:latin typeface="Times New Roman" pitchFamily="18" charset="0"/>
              </a:rPr>
              <a:t> on...</a:t>
            </a: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ABBCE-0F5B-4728-98D0-8493D92365BF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5527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George</a:t>
            </a:r>
            <a:r>
              <a:rPr lang="fi-FI" baseline="0" dirty="0" smtClean="0"/>
              <a:t>: 1st </a:t>
            </a:r>
            <a:r>
              <a:rPr lang="fi-FI" baseline="0" dirty="0" err="1" smtClean="0"/>
              <a:t>most</a:t>
            </a:r>
            <a:r>
              <a:rPr lang="fi-FI" baseline="0" dirty="0" smtClean="0"/>
              <a:t> </a:t>
            </a:r>
            <a:r>
              <a:rPr lang="fi-FI" baseline="0" dirty="0" err="1" smtClean="0"/>
              <a:t>cited</a:t>
            </a:r>
            <a:r>
              <a:rPr lang="fi-FI" baseline="0" dirty="0" smtClean="0"/>
              <a:t>; </a:t>
            </a:r>
            <a:r>
              <a:rPr lang="fi-FI" baseline="0" dirty="0" err="1" smtClean="0"/>
              <a:t>Knez</a:t>
            </a:r>
            <a:r>
              <a:rPr lang="fi-FI" baseline="0" dirty="0" smtClean="0"/>
              <a:t>: 7th </a:t>
            </a:r>
            <a:r>
              <a:rPr lang="fi-FI" baseline="0" dirty="0" err="1" smtClean="0"/>
              <a:t>most</a:t>
            </a:r>
            <a:r>
              <a:rPr lang="fi-FI" baseline="0" dirty="0" smtClean="0"/>
              <a:t> </a:t>
            </a:r>
            <a:r>
              <a:rPr lang="fi-FI" baseline="0" dirty="0" err="1" smtClean="0"/>
              <a:t>cited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ABBCE-0F5B-4728-98D0-8493D92365BF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113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Conference Chairs</a:t>
            </a:r>
          </a:p>
          <a:p>
            <a:r>
              <a:rPr lang="en-US" dirty="0" err="1" smtClean="0"/>
              <a:t>Jiyoung</a:t>
            </a:r>
            <a:r>
              <a:rPr lang="en-US" dirty="0" smtClean="0"/>
              <a:t> Kim</a:t>
            </a:r>
            <a:r>
              <a:rPr lang="en-US" baseline="0" dirty="0" smtClean="0"/>
              <a:t> </a:t>
            </a:r>
            <a:r>
              <a:rPr lang="en-US" dirty="0" smtClean="0"/>
              <a:t> University of Texas at Dallas</a:t>
            </a:r>
          </a:p>
          <a:p>
            <a:r>
              <a:rPr lang="en-US" dirty="0" smtClean="0"/>
              <a:t> Paul Ma Applied Materials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ABBCE-0F5B-4728-98D0-8493D92365BF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8651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Sven </a:t>
            </a:r>
            <a:r>
              <a:rPr lang="en-US" sz="1300" dirty="0" err="1"/>
              <a:t>Lindfors</a:t>
            </a:r>
            <a:r>
              <a:rPr lang="en-US" sz="1300" dirty="0"/>
              <a:t> in 1978 next to the flow-type ALD reactor in which the successful H</a:t>
            </a:r>
            <a:r>
              <a:rPr lang="en-US" sz="1300" baseline="-25000" dirty="0"/>
              <a:t>2</a:t>
            </a:r>
            <a:r>
              <a:rPr lang="en-US" sz="1300" dirty="0"/>
              <a:t>S/ZnCl</a:t>
            </a:r>
            <a:r>
              <a:rPr lang="en-US" sz="1300" baseline="-25000" dirty="0"/>
              <a:t>2</a:t>
            </a:r>
            <a:r>
              <a:rPr lang="en-US" sz="1300" dirty="0"/>
              <a:t>process was demonstrated.</a:t>
            </a:r>
          </a:p>
          <a:p>
            <a:endParaRPr lang="en-US" sz="1300" dirty="0"/>
          </a:p>
          <a:p>
            <a:r>
              <a:rPr lang="en-US" sz="1300" dirty="0"/>
              <a:t>SID representative and Tuomo Suntola and his key colleagues, (from left to right) </a:t>
            </a:r>
            <a:r>
              <a:rPr lang="en-US" sz="1300" dirty="0" err="1"/>
              <a:t>Jorma</a:t>
            </a:r>
            <a:r>
              <a:rPr lang="en-US" sz="1300" dirty="0"/>
              <a:t> </a:t>
            </a:r>
            <a:r>
              <a:rPr lang="en-US" sz="1300" dirty="0" err="1"/>
              <a:t>Antson</a:t>
            </a:r>
            <a:r>
              <a:rPr lang="en-US" sz="1300" dirty="0"/>
              <a:t>, Sven </a:t>
            </a:r>
            <a:r>
              <a:rPr lang="en-US" sz="1300" dirty="0" err="1"/>
              <a:t>Lindfors</a:t>
            </a:r>
            <a:r>
              <a:rPr lang="en-US" sz="1300" dirty="0"/>
              <a:t>, and Arto </a:t>
            </a:r>
            <a:r>
              <a:rPr lang="en-US" sz="1300" dirty="0" err="1"/>
              <a:t>Pakkala</a:t>
            </a:r>
            <a:r>
              <a:rPr lang="en-US" sz="1300" dirty="0"/>
              <a:t>, who received the 1980 SID Outstanding Paper Award for the EL work. The Award was handed to the group at the following year SID conference in 1981. Photo from </a:t>
            </a:r>
            <a:r>
              <a:rPr lang="en-US" sz="1300" dirty="0" err="1"/>
              <a:t>Suntola's</a:t>
            </a:r>
            <a:r>
              <a:rPr lang="en-US" sz="1300" dirty="0"/>
              <a:t> collections; published with permission of Tuomo Suntola (private collection).</a:t>
            </a:r>
          </a:p>
          <a:p>
            <a:endParaRPr lang="en-US" sz="1300" dirty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1300" dirty="0"/>
              <a:t>Microchemistry's ALE booth at the MRS 1994 Annual Meeting in Boston. In the picture (left) Heli </a:t>
            </a:r>
            <a:r>
              <a:rPr lang="en-US" sz="1300" dirty="0" err="1"/>
              <a:t>Vaara</a:t>
            </a:r>
            <a:r>
              <a:rPr lang="en-US" sz="1300" dirty="0"/>
              <a:t>, assistant to (right) Tuomo Suntola. Photo from </a:t>
            </a:r>
            <a:r>
              <a:rPr lang="en-US" sz="1300" dirty="0" err="1"/>
              <a:t>Suntola's</a:t>
            </a:r>
            <a:r>
              <a:rPr lang="en-US" sz="1300" dirty="0"/>
              <a:t> collections; published with permission of Tuomo Suntola (private collection).</a:t>
            </a:r>
          </a:p>
          <a:p>
            <a:endParaRPr lang="en-US" sz="1300" dirty="0"/>
          </a:p>
          <a:p>
            <a:r>
              <a:rPr lang="en-US" sz="1300" dirty="0"/>
              <a:t>The European SEMI Award was awarded to Suntola (right) at the Munich Electronics Show 2004 by Stanley Myers, the President &amp; CEO of SEMI (USA) (left).</a:t>
            </a:r>
          </a:p>
          <a:p>
            <a:endParaRPr lang="en-US" sz="1300" dirty="0"/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ABBCE-0F5B-4728-98D0-8493D92365BF}" type="slidenum">
              <a:rPr lang="fi-FI" smtClean="0"/>
              <a:pPr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6594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Members of the molecular layering research group at the Department of Chemistry of Solids at the LTI by </a:t>
            </a:r>
            <a:r>
              <a:rPr lang="en-US" sz="1300" dirty="0" err="1"/>
              <a:t>Lensovet</a:t>
            </a:r>
            <a:r>
              <a:rPr lang="en-US" sz="1300" dirty="0"/>
              <a:t> (from left to right: A. A. </a:t>
            </a:r>
            <a:r>
              <a:rPr lang="en-US" sz="1300" dirty="0" err="1"/>
              <a:t>Malygin</a:t>
            </a:r>
            <a:r>
              <a:rPr lang="en-US" sz="1300" dirty="0"/>
              <a:t>, T. V. </a:t>
            </a:r>
            <a:r>
              <a:rPr lang="en-US" sz="1300" dirty="0" err="1"/>
              <a:t>Tuz</a:t>
            </a:r>
            <a:r>
              <a:rPr lang="en-US" sz="1300" dirty="0"/>
              <a:t>, V. M. Smirnov, S. I. </a:t>
            </a:r>
            <a:r>
              <a:rPr lang="en-US" sz="1300" dirty="0" err="1"/>
              <a:t>Kol'tsov</a:t>
            </a:r>
            <a:r>
              <a:rPr lang="en-US" sz="1300" dirty="0"/>
              <a:t>, V. B. </a:t>
            </a:r>
            <a:r>
              <a:rPr lang="en-US" sz="1300" dirty="0" err="1"/>
              <a:t>Kopylov</a:t>
            </a:r>
            <a:r>
              <a:rPr lang="en-US" sz="1300" dirty="0"/>
              <a:t>, E. P. Smirnov; sitting second from left is A. N. </a:t>
            </a:r>
            <a:r>
              <a:rPr lang="en-US" sz="1300" dirty="0" err="1"/>
              <a:t>Volkova</a:t>
            </a:r>
            <a:r>
              <a:rPr lang="en-US" sz="1300" dirty="0"/>
              <a:t>, 1973). Photograph from </a:t>
            </a:r>
            <a:r>
              <a:rPr lang="en-US" sz="1300" dirty="0" err="1"/>
              <a:t>Malygin's</a:t>
            </a:r>
            <a:r>
              <a:rPr lang="en-US" sz="1300" dirty="0"/>
              <a:t> collections; published with permission of Anatoly </a:t>
            </a:r>
            <a:r>
              <a:rPr lang="en-US" sz="1300" dirty="0" err="1"/>
              <a:t>Malygin</a:t>
            </a:r>
            <a:r>
              <a:rPr lang="en-US" sz="1300" dirty="0"/>
              <a:t> (private collection).</a:t>
            </a:r>
          </a:p>
          <a:p>
            <a:endParaRPr lang="en-US" sz="1300" dirty="0"/>
          </a:p>
          <a:p>
            <a:r>
              <a:rPr lang="en-US" sz="1300" dirty="0"/>
              <a:t>Automatic ML installation with analog control system (1977). Photograph from </a:t>
            </a:r>
            <a:r>
              <a:rPr lang="en-US" sz="1300" dirty="0" err="1"/>
              <a:t>Drozd's</a:t>
            </a:r>
            <a:r>
              <a:rPr lang="en-US" sz="1300" dirty="0"/>
              <a:t> collections; published with permission of Victor </a:t>
            </a:r>
            <a:r>
              <a:rPr lang="en-US" sz="1300" dirty="0" err="1"/>
              <a:t>Drozd</a:t>
            </a:r>
            <a:r>
              <a:rPr lang="en-US" sz="1300" dirty="0"/>
              <a:t> (private collection).</a:t>
            </a:r>
            <a:endParaRPr lang="fi-FI" dirty="0" smtClean="0"/>
          </a:p>
          <a:p>
            <a:endParaRPr lang="fi-FI" dirty="0" smtClean="0"/>
          </a:p>
          <a:p>
            <a:r>
              <a:rPr lang="en-US" sz="1300" dirty="0"/>
              <a:t>The first experiments on the column flow unit (1982) (right – A. A. </a:t>
            </a:r>
            <a:r>
              <a:rPr lang="en-US" sz="1300" dirty="0" err="1"/>
              <a:t>Malygin</a:t>
            </a:r>
            <a:r>
              <a:rPr lang="en-US" sz="1300" dirty="0"/>
              <a:t>). Photograph from </a:t>
            </a:r>
            <a:r>
              <a:rPr lang="en-US" sz="1300" dirty="0" err="1"/>
              <a:t>Malygin's</a:t>
            </a:r>
            <a:r>
              <a:rPr lang="en-US" sz="1300" dirty="0"/>
              <a:t> collections; published with permission of Anatoly </a:t>
            </a:r>
            <a:r>
              <a:rPr lang="en-US" sz="1300" dirty="0" err="1"/>
              <a:t>Malygin</a:t>
            </a:r>
            <a:r>
              <a:rPr lang="en-US" sz="1300" dirty="0"/>
              <a:t> (private collection).</a:t>
            </a:r>
            <a:endParaRPr lang="fi-FI" dirty="0" smtClean="0"/>
          </a:p>
          <a:p>
            <a:endParaRPr lang="fi-FI" dirty="0" smtClean="0"/>
          </a:p>
          <a:p>
            <a:r>
              <a:rPr lang="en-US" sz="1300" dirty="0"/>
              <a:t>In the winter garden of the St. Petersburg State University during the break at the conference “Chemistry of highly organized substances and fundamental scientific basics of nanotechnology“ (2004, V. B. </a:t>
            </a:r>
            <a:r>
              <a:rPr lang="en-US" sz="1300" dirty="0" err="1"/>
              <a:t>Aleskovskii</a:t>
            </a:r>
            <a:r>
              <a:rPr lang="en-US" sz="1300" dirty="0"/>
              <a:t> (left) meets his student Professor A. A. </a:t>
            </a:r>
            <a:r>
              <a:rPr lang="en-US" sz="1300" dirty="0" err="1"/>
              <a:t>Malygin</a:t>
            </a:r>
            <a:r>
              <a:rPr lang="en-US" sz="1300" dirty="0"/>
              <a:t>). Photograph from </a:t>
            </a:r>
            <a:r>
              <a:rPr lang="en-US" sz="1300" dirty="0" err="1"/>
              <a:t>Malygin's</a:t>
            </a:r>
            <a:r>
              <a:rPr lang="en-US" sz="1300" dirty="0"/>
              <a:t> collections; published with permission of Anatoly </a:t>
            </a:r>
            <a:r>
              <a:rPr lang="en-US" sz="1300" dirty="0" err="1"/>
              <a:t>Malygin</a:t>
            </a:r>
            <a:r>
              <a:rPr lang="en-US" sz="1300" dirty="0"/>
              <a:t> (private collection).</a:t>
            </a:r>
            <a:endParaRPr lang="fi-FI" dirty="0" smtClean="0"/>
          </a:p>
          <a:p>
            <a:endParaRPr lang="fi-FI" dirty="0" smtClean="0"/>
          </a:p>
          <a:p>
            <a:r>
              <a:rPr lang="fi-FI" dirty="0" smtClean="0"/>
              <a:t>1973 </a:t>
            </a:r>
            <a:r>
              <a:rPr lang="fi-FI" dirty="0" err="1" smtClean="0"/>
              <a:t>Molecular</a:t>
            </a:r>
            <a:r>
              <a:rPr lang="fi-FI" dirty="0" smtClean="0"/>
              <a:t> </a:t>
            </a:r>
            <a:r>
              <a:rPr lang="fi-FI" dirty="0" err="1" smtClean="0"/>
              <a:t>Layering</a:t>
            </a:r>
            <a:r>
              <a:rPr lang="fi-FI" dirty="0" smtClean="0"/>
              <a:t> </a:t>
            </a:r>
            <a:r>
              <a:rPr lang="fi-FI" dirty="0" err="1" smtClean="0"/>
              <a:t>group</a:t>
            </a:r>
            <a:endParaRPr lang="fi-FI" dirty="0" smtClean="0"/>
          </a:p>
          <a:p>
            <a:r>
              <a:rPr lang="fi-FI" dirty="0" err="1" smtClean="0"/>
              <a:t>Drozd’s</a:t>
            </a:r>
            <a:r>
              <a:rPr lang="fi-FI" dirty="0" smtClean="0"/>
              <a:t> </a:t>
            </a:r>
            <a:r>
              <a:rPr lang="fi-FI" dirty="0" err="1" smtClean="0"/>
              <a:t>thin</a:t>
            </a:r>
            <a:r>
              <a:rPr lang="fi-FI" dirty="0" smtClean="0"/>
              <a:t> </a:t>
            </a:r>
            <a:r>
              <a:rPr lang="fi-FI" dirty="0" err="1" smtClean="0"/>
              <a:t>film</a:t>
            </a:r>
            <a:r>
              <a:rPr lang="fi-FI" dirty="0" smtClean="0"/>
              <a:t> </a:t>
            </a:r>
            <a:r>
              <a:rPr lang="fi-FI" dirty="0" err="1" smtClean="0"/>
              <a:t>reactor</a:t>
            </a:r>
            <a:r>
              <a:rPr lang="fi-FI" dirty="0" smtClean="0"/>
              <a:t> with </a:t>
            </a:r>
            <a:r>
              <a:rPr lang="fi-FI" dirty="0" err="1" smtClean="0"/>
              <a:t>analo</a:t>
            </a:r>
            <a:r>
              <a:rPr lang="fi-FI" baseline="0" dirty="0" err="1" smtClean="0"/>
              <a:t>g</a:t>
            </a:r>
            <a:r>
              <a:rPr lang="fi-FI" baseline="0" dirty="0" smtClean="0"/>
              <a:t> </a:t>
            </a:r>
            <a:r>
              <a:rPr lang="fi-FI" baseline="0" dirty="0" err="1" smtClean="0"/>
              <a:t>control</a:t>
            </a:r>
            <a:r>
              <a:rPr lang="fi-FI" baseline="0" dirty="0" smtClean="0"/>
              <a:t> </a:t>
            </a:r>
            <a:r>
              <a:rPr lang="fi-FI" baseline="0" dirty="0" err="1" smtClean="0"/>
              <a:t>system</a:t>
            </a:r>
            <a:r>
              <a:rPr lang="fi-FI" baseline="0" dirty="0" smtClean="0"/>
              <a:t> 1977</a:t>
            </a:r>
          </a:p>
          <a:p>
            <a:r>
              <a:rPr lang="fi-FI" baseline="0" dirty="0" err="1" smtClean="0"/>
              <a:t>First</a:t>
            </a:r>
            <a:r>
              <a:rPr lang="fi-FI" baseline="0" dirty="0" smtClean="0"/>
              <a:t> </a:t>
            </a:r>
            <a:r>
              <a:rPr lang="fi-FI" baseline="0" dirty="0" err="1" smtClean="0"/>
              <a:t>experiments</a:t>
            </a:r>
            <a:r>
              <a:rPr lang="fi-FI" baseline="0" dirty="0" smtClean="0"/>
              <a:t> with </a:t>
            </a:r>
            <a:r>
              <a:rPr lang="fi-FI" baseline="0" dirty="0" err="1" smtClean="0"/>
              <a:t>column</a:t>
            </a:r>
            <a:r>
              <a:rPr lang="fi-FI" baseline="0" dirty="0" smtClean="0"/>
              <a:t> </a:t>
            </a:r>
            <a:r>
              <a:rPr lang="fi-FI" baseline="0" dirty="0" err="1" smtClean="0"/>
              <a:t>flow</a:t>
            </a:r>
            <a:r>
              <a:rPr lang="fi-FI" baseline="0" dirty="0" smtClean="0"/>
              <a:t> </a:t>
            </a:r>
            <a:r>
              <a:rPr lang="fi-FI" baseline="0" dirty="0" err="1" smtClean="0"/>
              <a:t>unit</a:t>
            </a:r>
            <a:r>
              <a:rPr lang="fi-FI" baseline="0" dirty="0" smtClean="0"/>
              <a:t> 1982 </a:t>
            </a:r>
          </a:p>
          <a:p>
            <a:r>
              <a:rPr lang="fi-FI" baseline="0" dirty="0" err="1" smtClean="0"/>
              <a:t>Linz</a:t>
            </a:r>
            <a:r>
              <a:rPr lang="fi-FI" baseline="0" dirty="0" smtClean="0"/>
              <a:t> (</a:t>
            </a:r>
            <a:r>
              <a:rPr lang="fi-FI" baseline="0" dirty="0" err="1" smtClean="0"/>
              <a:t>Austria</a:t>
            </a:r>
            <a:r>
              <a:rPr lang="fi-FI" baseline="0" dirty="0" smtClean="0"/>
              <a:t>) 1996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ABBCE-0F5B-4728-98D0-8493D92365BF}" type="slidenum">
              <a:rPr lang="fi-FI" smtClean="0"/>
              <a:pPr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6229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fi-FI" sz="1300" i="1" dirty="0" err="1">
                <a:solidFill>
                  <a:schemeClr val="bg1"/>
                </a:solidFill>
              </a:rPr>
              <a:t>Thank</a:t>
            </a:r>
            <a:r>
              <a:rPr lang="fi-FI" sz="1300" i="1" dirty="0">
                <a:solidFill>
                  <a:schemeClr val="bg1"/>
                </a:solidFill>
              </a:rPr>
              <a:t> </a:t>
            </a:r>
            <a:r>
              <a:rPr lang="fi-FI" sz="1300" i="1" dirty="0" err="1">
                <a:solidFill>
                  <a:schemeClr val="bg1"/>
                </a:solidFill>
              </a:rPr>
              <a:t>you</a:t>
            </a:r>
            <a:r>
              <a:rPr lang="fi-FI" sz="1300" i="1" dirty="0">
                <a:solidFill>
                  <a:schemeClr val="bg1"/>
                </a:solidFill>
              </a:rPr>
              <a:t> for </a:t>
            </a:r>
            <a:r>
              <a:rPr lang="fi-FI" sz="1300" i="1" dirty="0" err="1">
                <a:solidFill>
                  <a:schemeClr val="bg1"/>
                </a:solidFill>
              </a:rPr>
              <a:t>your</a:t>
            </a:r>
            <a:r>
              <a:rPr lang="fi-FI" sz="1300" i="1" dirty="0">
                <a:solidFill>
                  <a:schemeClr val="bg1"/>
                </a:solidFill>
              </a:rPr>
              <a:t> </a:t>
            </a:r>
            <a:r>
              <a:rPr lang="fi-FI" sz="1300" i="1" dirty="0" err="1">
                <a:solidFill>
                  <a:schemeClr val="bg1"/>
                </a:solidFill>
              </a:rPr>
              <a:t>attention</a:t>
            </a:r>
            <a:r>
              <a:rPr lang="fi-FI" sz="1300" b="1" i="1" dirty="0">
                <a:solidFill>
                  <a:schemeClr val="bg1"/>
                </a:solidFill>
              </a:rPr>
              <a:t> </a:t>
            </a:r>
            <a:r>
              <a:rPr lang="ru-RU" sz="1300" b="1" dirty="0"/>
              <a:t>СПАСИБО ЗА ВНИМАНИЕ!</a:t>
            </a:r>
          </a:p>
          <a:p>
            <a:r>
              <a:rPr lang="ru-RU" sz="1300" b="1" dirty="0"/>
              <a:t>ВОПРОСЫ?</a:t>
            </a:r>
            <a:endParaRPr lang="en-US" sz="1300" dirty="0"/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36C280-49E3-458C-8028-4D37337BBF82}" type="slidenum">
              <a:rPr lang="en-GB" smtClean="0"/>
              <a:pPr>
                <a:defRPr/>
              </a:pPr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791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5254352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106D-CA99-3743-86CB-B2006C8E4B05}" type="datetime1">
              <a:rPr lang="en-US" smtClean="0"/>
              <a:t>10/5/2016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7EEAA-3AD8-4158-98D9-A393657B6B32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ALDhistory_logo_v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68760"/>
            <a:ext cx="2595676" cy="1303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7524328" y="5877272"/>
            <a:ext cx="1512168" cy="9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D33D-4488-464A-91E1-82184CD8047E}" type="datetime1">
              <a:rPr lang="en-US" smtClean="0"/>
              <a:t>10/5/2016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7EEAA-3AD8-4158-98D9-A393657B6B32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C4066-EF3A-0448-9AEC-B7C9CD6BA762}" type="datetime1">
              <a:rPr lang="en-US" smtClean="0"/>
              <a:t>10/5/2016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7EEAA-3AD8-4158-98D9-A393657B6B32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98906-98C8-AB49-8838-3EBCBB022BAE}" type="datetime1">
              <a:rPr lang="en-US" smtClean="0"/>
              <a:t>10/5/2016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7EEAA-3AD8-4158-98D9-A393657B6B32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5E177-DB5C-0548-8E9F-58CF1FD6F29D}" type="datetime1">
              <a:rPr lang="en-US" smtClean="0"/>
              <a:t>10/5/2016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7EEAA-3AD8-4158-98D9-A393657B6B32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521E6-9D4E-094E-9B44-0E2C5E578B2A}" type="datetime1">
              <a:rPr lang="en-US" smtClean="0"/>
              <a:t>10/5/2016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7EEAA-3AD8-4158-98D9-A393657B6B32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10379-5A36-644F-BC5B-C348DC4376E2}" type="datetime1">
              <a:rPr lang="en-US" smtClean="0"/>
              <a:t>10/5/2016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7EEAA-3AD8-4158-98D9-A393657B6B32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C5CE-6EBA-7741-8467-1716D0950598}" type="datetime1">
              <a:rPr lang="en-US" smtClean="0"/>
              <a:t>10/5/2016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7EEAA-3AD8-4158-98D9-A393657B6B32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155B6-1984-A847-8384-57108EF26C1A}" type="datetime1">
              <a:rPr lang="en-US" smtClean="0"/>
              <a:t>10/5/2016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7EEAA-3AD8-4158-98D9-A393657B6B32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04CFB-8C3E-F84F-AE9C-58C02D122E00}" type="datetime1">
              <a:rPr lang="en-US" smtClean="0"/>
              <a:t>10/5/2016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7EEAA-3AD8-4158-98D9-A393657B6B32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CECD9-9D39-3443-88BD-444A6343EE48}" type="datetime1">
              <a:rPr lang="en-US" smtClean="0"/>
              <a:t>10/5/2016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7EEAA-3AD8-4158-98D9-A393657B6B32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413268A-53C5-7B44-84CF-8D4990C9A950}" type="datetime1">
              <a:rPr lang="en-US" smtClean="0"/>
              <a:t>10/5/2016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rgbClr val="FFFFFF"/>
                </a:solidFill>
              </a:defRPr>
            </a:lvl1pPr>
          </a:lstStyle>
          <a:p>
            <a:fld id="{F6E7EEAA-3AD8-4158-98D9-A393657B6B32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6781" y="6608385"/>
            <a:ext cx="4545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 smtClean="0">
                <a:solidFill>
                  <a:schemeClr val="bg1"/>
                </a:solidFill>
              </a:rPr>
              <a:t>Puurunen, </a:t>
            </a:r>
            <a:r>
              <a:rPr lang="fi-FI" sz="1200" dirty="0" err="1" smtClean="0">
                <a:solidFill>
                  <a:schemeClr val="bg1"/>
                </a:solidFill>
              </a:rPr>
              <a:t>Teaching</a:t>
            </a:r>
            <a:r>
              <a:rPr lang="fi-FI" sz="1200" dirty="0" smtClean="0">
                <a:solidFill>
                  <a:schemeClr val="bg1"/>
                </a:solidFill>
              </a:rPr>
              <a:t> </a:t>
            </a:r>
            <a:r>
              <a:rPr lang="fi-FI" sz="1200" dirty="0" err="1" smtClean="0">
                <a:solidFill>
                  <a:schemeClr val="bg1"/>
                </a:solidFill>
              </a:rPr>
              <a:t>demonstration</a:t>
            </a:r>
            <a:r>
              <a:rPr lang="fi-FI" sz="1200" dirty="0" smtClean="0">
                <a:solidFill>
                  <a:schemeClr val="bg1"/>
                </a:solidFill>
              </a:rPr>
              <a:t>, 11.12.2014, Aalto </a:t>
            </a:r>
            <a:r>
              <a:rPr lang="fi-FI" sz="1200" dirty="0" err="1" smtClean="0">
                <a:solidFill>
                  <a:schemeClr val="bg1"/>
                </a:solidFill>
              </a:rPr>
              <a:t>University</a:t>
            </a:r>
            <a:endParaRPr lang="fi-FI" sz="1200" dirty="0" smtClean="0">
              <a:solidFill>
                <a:schemeClr val="bg1"/>
              </a:solidFill>
            </a:endParaRPr>
          </a:p>
        </p:txBody>
      </p:sp>
      <p:pic>
        <p:nvPicPr>
          <p:cNvPr id="11" name="Picture 2" descr="ALDhistory_logo_v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355" y="6023588"/>
            <a:ext cx="1297837" cy="65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-36512" y="6631468"/>
            <a:ext cx="38058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50" dirty="0" smtClean="0">
                <a:solidFill>
                  <a:schemeClr val="bg1">
                    <a:lumMod val="65000"/>
                  </a:schemeClr>
                </a:solidFill>
              </a:rPr>
              <a:t>Puurunen et al. </a:t>
            </a:r>
            <a:r>
              <a:rPr lang="fi-FI" sz="1050" dirty="0" err="1" smtClean="0">
                <a:solidFill>
                  <a:schemeClr val="bg1">
                    <a:lumMod val="65000"/>
                  </a:schemeClr>
                </a:solidFill>
              </a:rPr>
              <a:t>Baltic</a:t>
            </a:r>
            <a:r>
              <a:rPr lang="fi-FI" sz="1050" dirty="0" smtClean="0">
                <a:solidFill>
                  <a:schemeClr val="bg1">
                    <a:lumMod val="65000"/>
                  </a:schemeClr>
                </a:solidFill>
              </a:rPr>
              <a:t> ALD 2016, 2016-10-03, St. Petersburg</a:t>
            </a:r>
            <a:endParaRPr lang="fi-FI" sz="105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.png"/><Relationship Id="rId5" Type="http://schemas.openxmlformats.org/officeDocument/2006/relationships/hyperlink" Target="https://docs.google.com/document/d/1AlJg29dJM2if4SGzMJSSmwZskCNaAMQMO9LU6UYPios/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hyperlink" Target="http://www2.avs.org/conferences/ALD/2013/index.htm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pubs.acs.org/doi/abs/10.1021/cr900056b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onlinelibrary.wiley.com/doi/10.1002/adma.200700079/full" TargetMode="Externa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hyperlink" Target="http://dx.doi.org/10.1063/1.1940727" TargetMode="External"/><Relationship Id="rId5" Type="http://schemas.openxmlformats.org/officeDocument/2006/relationships/hyperlink" Target="http://dx.doi.org/10.1116/1.4816548" TargetMode="Externa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hyperlink" Target="http://vph-ald.com/Publication%20Plan.html" TargetMode="External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jpeg"/><Relationship Id="rId12" Type="http://schemas.openxmlformats.org/officeDocument/2006/relationships/image" Target="../media/image3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hyperlink" Target="https://twitter.com/rlpuu/status/471918113479348226" TargetMode="External"/><Relationship Id="rId11" Type="http://schemas.openxmlformats.org/officeDocument/2006/relationships/hyperlink" Target="http://vph-ald.com/ALD-history-publications.html" TargetMode="External"/><Relationship Id="rId5" Type="http://schemas.openxmlformats.org/officeDocument/2006/relationships/hyperlink" Target="https://twitter.com/rlpuu/status/471248727471325185" TargetMode="External"/><Relationship Id="rId10" Type="http://schemas.openxmlformats.org/officeDocument/2006/relationships/image" Target="../media/image22.jpeg"/><Relationship Id="rId4" Type="http://schemas.openxmlformats.org/officeDocument/2006/relationships/image" Target="../media/image19.jpeg"/><Relationship Id="rId9" Type="http://schemas.openxmlformats.org/officeDocument/2006/relationships/hyperlink" Target="https://commons.wikimedia.org/wiki/File:Tuomo_Suntola,_2014.JPG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6.xml"/><Relationship Id="rId7" Type="http://schemas.openxmlformats.org/officeDocument/2006/relationships/hyperlink" Target="https://twitter.com/rlpuu/status/478367321572913152" TargetMode="Externa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hyperlink" Target="https://twitter.com/rlpuu/status/509792544373620736" TargetMode="External"/><Relationship Id="rId5" Type="http://schemas.openxmlformats.org/officeDocument/2006/relationships/image" Target="../media/image24.jpeg"/><Relationship Id="rId10" Type="http://schemas.openxmlformats.org/officeDocument/2006/relationships/image" Target="../media/image3.png"/><Relationship Id="rId4" Type="http://schemas.openxmlformats.org/officeDocument/2006/relationships/image" Target="../media/image23.png"/><Relationship Id="rId9" Type="http://schemas.openxmlformats.org/officeDocument/2006/relationships/hyperlink" Target="http://vph-ald.com/ALD-history-publications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.png"/><Relationship Id="rId5" Type="http://schemas.openxmlformats.org/officeDocument/2006/relationships/hyperlink" Target="http://onlinelibrary.wiley.com/doi/10.1002/cvde.201402012/full" TargetMode="Externa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12" Type="http://schemas.openxmlformats.org/officeDocument/2006/relationships/image" Target="../media/image3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8.png"/><Relationship Id="rId11" Type="http://schemas.openxmlformats.org/officeDocument/2006/relationships/hyperlink" Target="http://onlinelibrary.wiley.com/doi/10.1002/cvde.201402012/full" TargetMode="External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32.png"/><Relationship Id="rId5" Type="http://schemas.openxmlformats.org/officeDocument/2006/relationships/hyperlink" Target="http://vph-ald.com/" TargetMode="External"/><Relationship Id="rId4" Type="http://schemas.openxmlformats.org/officeDocument/2006/relationships/hyperlink" Target="http://aldcoe.fi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wav"/><Relationship Id="rId7" Type="http://schemas.openxmlformats.org/officeDocument/2006/relationships/image" Target="../media/image6.png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hyperlink" Target="http://vph-ald.com/ALD-history-publications.html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5.jpeg"/><Relationship Id="rId5" Type="http://schemas.openxmlformats.org/officeDocument/2006/relationships/hyperlink" Target="http://aldhistory.blogspot.fi/2015/11/ald-russia-2015-travel-report-Puurunen.html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://www.ald-mipt.ru/ald-russia.html" TargetMode="External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ald2015.ee/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jpe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3.png"/><Relationship Id="rId4" Type="http://schemas.openxmlformats.org/officeDocument/2006/relationships/image" Target="../media/image38.jpeg"/><Relationship Id="rId9" Type="http://schemas.openxmlformats.org/officeDocument/2006/relationships/hyperlink" Target="http://aldhistory.blogspot.fi/2016/01/baltic-ald-2015-tartu-travel-notes-puurunen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3.png"/><Relationship Id="rId5" Type="http://schemas.openxmlformats.org/officeDocument/2006/relationships/hyperlink" Target="http://onlinelibrary.wiley.com/doi/10.1002/cvde.201502013/abstract" TargetMode="Externa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5.png"/><Relationship Id="rId12" Type="http://schemas.openxmlformats.org/officeDocument/2006/relationships/image" Target="../media/image3.png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44.png"/><Relationship Id="rId11" Type="http://schemas.openxmlformats.org/officeDocument/2006/relationships/hyperlink" Target="http://onlinelibrary.wiley.com/doi/10.1002/cvde.201502013/abstract" TargetMode="External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aldhistory.blogspot.fi/2016/07/ald-2016-travel-notes.html" TargetMode="External"/><Relationship Id="rId3" Type="http://schemas.openxmlformats.org/officeDocument/2006/relationships/slideLayout" Target="../slideLayouts/slideLayout6.xml"/><Relationship Id="rId7" Type="http://schemas.openxmlformats.org/officeDocument/2006/relationships/hyperlink" Target="http://vph-ald.com/VPHApublications/VPHA-poster_July2016_FINAL_2016-07-19.pdf" TargetMode="Externa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50.png"/><Relationship Id="rId5" Type="http://schemas.openxmlformats.org/officeDocument/2006/relationships/hyperlink" Target="http://vph-ald.com/UploadedPublications/Malygin-ALD2016-25July.pdf" TargetMode="External"/><Relationship Id="rId4" Type="http://schemas.openxmlformats.org/officeDocument/2006/relationships/image" Target="../media/image49.jpeg"/><Relationship Id="rId9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52.jpeg"/><Relationship Id="rId5" Type="http://schemas.openxmlformats.org/officeDocument/2006/relationships/hyperlink" Target="http://aldhistory.blogspot.fi/search/label/JVSTA" TargetMode="Externa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3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aldhistory.blogspot.fi/" TargetMode="External"/><Relationship Id="rId3" Type="http://schemas.openxmlformats.org/officeDocument/2006/relationships/audio" Target="../media/media29.wav"/><Relationship Id="rId7" Type="http://schemas.openxmlformats.org/officeDocument/2006/relationships/hyperlink" Target="http://vph-ald.com/" TargetMode="External"/><Relationship Id="rId2" Type="http://schemas.microsoft.com/office/2007/relationships/media" Target="../media/media29.wav"/><Relationship Id="rId1" Type="http://schemas.openxmlformats.org/officeDocument/2006/relationships/tags" Target="../tags/tag8.xml"/><Relationship Id="rId6" Type="http://schemas.openxmlformats.org/officeDocument/2006/relationships/hyperlink" Target="https://docs.google.com/document/d/1AlJg29dJM2if4SGzMJSSmwZskCNaAMQMO9LU6UYPios/" TargetMode="External"/><Relationship Id="rId5" Type="http://schemas.openxmlformats.org/officeDocument/2006/relationships/image" Target="../media/image52.jpe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hyperlink" Target="mailto:info@vph-ald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3.png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hyperlink" Target="http://dx.doi.org/10.1063/1.4757907" TargetMode="Externa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3.png"/><Relationship Id="rId5" Type="http://schemas.openxmlformats.org/officeDocument/2006/relationships/hyperlink" Target="https://www.linkedin.com/groupItem?view=&amp;gid=1885076&amp;type=member&amp;item=5843740056048644097&amp;qid=43314a3d-3593-49b9-bf7b-06bce4c5ec50&amp;trk=groups_most_popular-0-b-ttl&amp;goback=.gna_1885076.gmr_1885076.gmp_1885076" TargetMode="External"/><Relationship Id="rId4" Type="http://schemas.openxmlformats.org/officeDocument/2006/relationships/notesSlide" Target="../notesSlides/notes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hyperlink" Target="http://pubs.acs.org/doi/abs/10.1021/cr900056b" TargetMode="External"/><Relationship Id="rId5" Type="http://schemas.openxmlformats.org/officeDocument/2006/relationships/hyperlink" Target="http://onlinelibrary.wiley.com/doi/10.1002/adma.200700079/full" TargetMode="External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6.wav"/><Relationship Id="rId7" Type="http://schemas.openxmlformats.org/officeDocument/2006/relationships/image" Target="../media/image9.png"/><Relationship Id="rId2" Type="http://schemas.microsoft.com/office/2007/relationships/media" Target="../media/media6.wav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hyperlink" Target="http://dx.doi.org/10.1063/1.1940727" TargetMode="Externa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6.xml"/><Relationship Id="rId9" Type="http://schemas.openxmlformats.org/officeDocument/2006/relationships/hyperlink" Target="http://lib.tkk.fi/Diss/2002/isbn9512261421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hyperlink" Target="http://pubs.acs.org/doi/abs/10.1021/cr900056b" TargetMode="External"/><Relationship Id="rId5" Type="http://schemas.openxmlformats.org/officeDocument/2006/relationships/hyperlink" Target="http://onlinelibrary.wiley.com/doi/10.1002/adma.200700079/full" TargetMode="External"/><Relationship Id="rId4" Type="http://schemas.openxmlformats.org/officeDocument/2006/relationships/hyperlink" Target="http://dx.doi.org/10.1063/1.194072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3.png"/><Relationship Id="rId2" Type="http://schemas.microsoft.com/office/2007/relationships/media" Target="../media/media8.wav"/><Relationship Id="rId1" Type="http://schemas.openxmlformats.org/officeDocument/2006/relationships/tags" Target="../tags/tag5.xml"/><Relationship Id="rId6" Type="http://schemas.openxmlformats.org/officeDocument/2006/relationships/hyperlink" Target="https://www.linkedin.com/groups/1885076/1885076-238399494" TargetMode="Externa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hyperlink" Target="http://vph-ald.com/Introduction%20and%20invitation%20to%20participate.html" TargetMode="External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792" y="1268760"/>
            <a:ext cx="5398368" cy="1927225"/>
          </a:xfrm>
        </p:spPr>
        <p:txBody>
          <a:bodyPr/>
          <a:lstStyle/>
          <a:p>
            <a:r>
              <a:rPr lang="fi-FI" sz="4000" b="1" cap="non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On the </a:t>
            </a:r>
            <a:r>
              <a:rPr lang="fi-FI" sz="4000" b="1" cap="non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History</a:t>
            </a:r>
            <a:r>
              <a:rPr lang="fi-FI" sz="4000" b="1" cap="non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of ALD and the VPHA </a:t>
            </a:r>
            <a:r>
              <a:rPr lang="fi-FI" sz="4000" b="1" cap="non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project</a:t>
            </a:r>
            <a:r>
              <a:rPr lang="fi-FI" sz="4000" b="1" cap="non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fi-FI" sz="4000" b="1" cap="non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fi-FI" sz="4000" b="1" cap="none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846640" cy="1752600"/>
          </a:xfrm>
        </p:spPr>
        <p:txBody>
          <a:bodyPr>
            <a:noAutofit/>
          </a:bodyPr>
          <a:lstStyle/>
          <a:p>
            <a:r>
              <a:rPr lang="en-US" sz="1800" dirty="0" smtClean="0"/>
              <a:t>The 14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International Baltic Conference on Atomic Layer Deposition</a:t>
            </a:r>
            <a:br>
              <a:rPr lang="en-US" sz="1800" dirty="0" smtClean="0"/>
            </a:br>
            <a:endParaRPr lang="fi-FI" sz="1800" dirty="0"/>
          </a:p>
          <a:p>
            <a:r>
              <a:rPr lang="fi-FI" sz="1800" b="1" u="sng" dirty="0" smtClean="0"/>
              <a:t>Riikka </a:t>
            </a:r>
            <a:r>
              <a:rPr lang="fi-FI" sz="1800" b="1" u="sng" dirty="0"/>
              <a:t>L. Puurunen</a:t>
            </a:r>
            <a:r>
              <a:rPr lang="fi-FI" sz="1800" b="1" dirty="0"/>
              <a:t>,</a:t>
            </a:r>
            <a:r>
              <a:rPr lang="fi-FI" sz="1800" b="1" baseline="30000" dirty="0"/>
              <a:t>1</a:t>
            </a:r>
            <a:r>
              <a:rPr lang="fi-FI" sz="1800" b="1" dirty="0"/>
              <a:t> </a:t>
            </a:r>
            <a:r>
              <a:rPr lang="fi-FI" sz="1800" b="1" dirty="0" err="1"/>
              <a:t>Yury</a:t>
            </a:r>
            <a:r>
              <a:rPr lang="fi-FI" sz="1800" b="1" dirty="0"/>
              <a:t> Koshtyal,</a:t>
            </a:r>
            <a:r>
              <a:rPr lang="fi-FI" sz="1800" b="1" baseline="30000" dirty="0"/>
              <a:t>2</a:t>
            </a:r>
            <a:r>
              <a:rPr lang="fi-FI" sz="1800" b="1" dirty="0"/>
              <a:t> Henrik Pedersen,</a:t>
            </a:r>
            <a:r>
              <a:rPr lang="fi-FI" sz="1800" b="1" baseline="30000" dirty="0"/>
              <a:t>3</a:t>
            </a:r>
            <a:r>
              <a:rPr lang="fi-FI" sz="1800" b="1" dirty="0"/>
              <a:t> </a:t>
            </a:r>
            <a:r>
              <a:rPr lang="fi-FI" sz="1800" b="1" dirty="0" smtClean="0"/>
              <a:t>J. </a:t>
            </a:r>
            <a:r>
              <a:rPr lang="fi-FI" sz="1800" b="1" dirty="0" err="1" smtClean="0"/>
              <a:t>Ruud</a:t>
            </a:r>
            <a:r>
              <a:rPr lang="fi-FI" sz="1800" b="1" dirty="0" smtClean="0"/>
              <a:t> van </a:t>
            </a:r>
            <a:r>
              <a:rPr lang="fi-FI" sz="1800" b="1" dirty="0"/>
              <a:t>Ommen,</a:t>
            </a:r>
            <a:r>
              <a:rPr lang="fi-FI" sz="1800" b="1" baseline="30000" dirty="0"/>
              <a:t>4</a:t>
            </a:r>
            <a:r>
              <a:rPr lang="fi-FI" sz="1800" b="1" dirty="0"/>
              <a:t> Oksana </a:t>
            </a:r>
            <a:r>
              <a:rPr lang="fi-FI" sz="1800" b="1" dirty="0" smtClean="0"/>
              <a:t>Yurkevich,</a:t>
            </a:r>
            <a:r>
              <a:rPr lang="fi-FI" sz="1800" b="1" baseline="30000" dirty="0" smtClean="0">
                <a:solidFill>
                  <a:schemeClr val="tx1"/>
                </a:solidFill>
              </a:rPr>
              <a:t>5</a:t>
            </a:r>
            <a:r>
              <a:rPr lang="fi-FI" sz="1800" b="1" baseline="30000" dirty="0" smtClean="0"/>
              <a:t> </a:t>
            </a:r>
            <a:r>
              <a:rPr lang="fi-FI" sz="1800" b="1" dirty="0" smtClean="0"/>
              <a:t>Jonas Sundqvist</a:t>
            </a:r>
            <a:r>
              <a:rPr lang="fi-FI" sz="1800" b="1" baseline="30000" dirty="0" smtClean="0"/>
              <a:t>6 </a:t>
            </a:r>
          </a:p>
          <a:p>
            <a:r>
              <a:rPr lang="fi-FI" sz="1400" i="1" baseline="30000" dirty="0" smtClean="0"/>
              <a:t>1</a:t>
            </a:r>
            <a:r>
              <a:rPr lang="fi-FI" sz="1400" i="1" dirty="0" smtClean="0"/>
              <a:t> VTT Technical </a:t>
            </a:r>
            <a:r>
              <a:rPr lang="fi-FI" sz="1400" i="1" dirty="0" err="1" smtClean="0"/>
              <a:t>Research</a:t>
            </a:r>
            <a:r>
              <a:rPr lang="fi-FI" sz="1400" i="1" dirty="0" smtClean="0"/>
              <a:t> </a:t>
            </a:r>
            <a:r>
              <a:rPr lang="fi-FI" sz="1400" i="1" dirty="0"/>
              <a:t>Centre of </a:t>
            </a:r>
            <a:r>
              <a:rPr lang="fi-FI" sz="1400" i="1" dirty="0" smtClean="0"/>
              <a:t>Finland, </a:t>
            </a:r>
            <a:r>
              <a:rPr lang="fi-FI" sz="1400" i="1" dirty="0"/>
              <a:t>Espoo, Finland</a:t>
            </a:r>
          </a:p>
          <a:p>
            <a:r>
              <a:rPr lang="fi-FI" sz="1400" i="1" baseline="30000" dirty="0"/>
              <a:t>2</a:t>
            </a:r>
            <a:r>
              <a:rPr lang="fi-FI" sz="1400" i="1" dirty="0"/>
              <a:t> </a:t>
            </a:r>
            <a:r>
              <a:rPr lang="fi-FI" sz="1400" i="1" dirty="0" err="1"/>
              <a:t>Ioffe</a:t>
            </a:r>
            <a:r>
              <a:rPr lang="fi-FI" sz="1400" i="1" dirty="0"/>
              <a:t> </a:t>
            </a:r>
            <a:r>
              <a:rPr lang="fi-FI" sz="1400" i="1" dirty="0" smtClean="0"/>
              <a:t>Institute</a:t>
            </a:r>
            <a:r>
              <a:rPr lang="fi-FI" sz="1400" i="1" dirty="0"/>
              <a:t>, St. Petersburg, </a:t>
            </a:r>
            <a:r>
              <a:rPr lang="fi-FI" sz="1400" i="1" dirty="0" err="1"/>
              <a:t>Russia</a:t>
            </a:r>
            <a:endParaRPr lang="fi-FI" sz="1400" i="1" dirty="0"/>
          </a:p>
          <a:p>
            <a:r>
              <a:rPr lang="fi-FI" sz="1400" i="1" baseline="30000" dirty="0"/>
              <a:t>3</a:t>
            </a:r>
            <a:r>
              <a:rPr lang="fi-FI" sz="1400" i="1" dirty="0"/>
              <a:t> </a:t>
            </a:r>
            <a:r>
              <a:rPr lang="fi-FI" sz="1400" i="1" dirty="0" err="1"/>
              <a:t>Linköping</a:t>
            </a:r>
            <a:r>
              <a:rPr lang="fi-FI" sz="1400" i="1" dirty="0"/>
              <a:t> </a:t>
            </a:r>
            <a:r>
              <a:rPr lang="fi-FI" sz="1400" i="1" dirty="0" err="1"/>
              <a:t>University</a:t>
            </a:r>
            <a:r>
              <a:rPr lang="fi-FI" sz="1400" i="1" dirty="0"/>
              <a:t>, </a:t>
            </a:r>
            <a:r>
              <a:rPr lang="fi-FI" sz="1400" i="1" dirty="0" err="1"/>
              <a:t>Linköping</a:t>
            </a:r>
            <a:r>
              <a:rPr lang="fi-FI" sz="1400" i="1" dirty="0"/>
              <a:t>, </a:t>
            </a:r>
            <a:r>
              <a:rPr lang="fi-FI" sz="1400" i="1" dirty="0" err="1"/>
              <a:t>Sweden</a:t>
            </a:r>
            <a:endParaRPr lang="fi-FI" sz="1400" i="1" dirty="0"/>
          </a:p>
          <a:p>
            <a:r>
              <a:rPr lang="fi-FI" sz="1400" i="1" baseline="30000" dirty="0"/>
              <a:t>4</a:t>
            </a:r>
            <a:r>
              <a:rPr lang="fi-FI" sz="1400" i="1" dirty="0"/>
              <a:t> </a:t>
            </a:r>
            <a:r>
              <a:rPr lang="fi-FI" sz="1400" i="1" dirty="0" err="1"/>
              <a:t>Delft</a:t>
            </a:r>
            <a:r>
              <a:rPr lang="fi-FI" sz="1400" i="1" dirty="0"/>
              <a:t> </a:t>
            </a:r>
            <a:r>
              <a:rPr lang="fi-FI" sz="1400" i="1" dirty="0" err="1"/>
              <a:t>University</a:t>
            </a:r>
            <a:r>
              <a:rPr lang="fi-FI" sz="1400" i="1" dirty="0"/>
              <a:t> of Technology, </a:t>
            </a:r>
            <a:r>
              <a:rPr lang="fi-FI" sz="1400" i="1" dirty="0" err="1"/>
              <a:t>Delft</a:t>
            </a:r>
            <a:r>
              <a:rPr lang="fi-FI" sz="1400" i="1" dirty="0"/>
              <a:t>, the </a:t>
            </a:r>
            <a:r>
              <a:rPr lang="fi-FI" sz="1400" i="1" dirty="0" err="1" smtClean="0"/>
              <a:t>Netherlands</a:t>
            </a:r>
            <a:endParaRPr lang="fi-FI" sz="1400" i="1" dirty="0" smtClean="0"/>
          </a:p>
          <a:p>
            <a:r>
              <a:rPr lang="fi-FI" sz="1400" i="1" baseline="30000" dirty="0" smtClean="0"/>
              <a:t>5</a:t>
            </a:r>
            <a:r>
              <a:rPr lang="fi-FI" sz="1400" i="1" dirty="0" smtClean="0"/>
              <a:t> Immanuel </a:t>
            </a:r>
            <a:r>
              <a:rPr lang="fi-FI" sz="1400" i="1" dirty="0"/>
              <a:t>Kant </a:t>
            </a:r>
            <a:r>
              <a:rPr lang="fi-FI" sz="1400" i="1" dirty="0" err="1"/>
              <a:t>Baltic</a:t>
            </a:r>
            <a:r>
              <a:rPr lang="fi-FI" sz="1400" i="1" dirty="0"/>
              <a:t> </a:t>
            </a:r>
            <a:r>
              <a:rPr lang="fi-FI" sz="1400" i="1" dirty="0" err="1"/>
              <a:t>Federal</a:t>
            </a:r>
            <a:r>
              <a:rPr lang="fi-FI" sz="1400" i="1" dirty="0"/>
              <a:t> </a:t>
            </a:r>
            <a:r>
              <a:rPr lang="fi-FI" sz="1400" i="1" dirty="0" err="1"/>
              <a:t>University</a:t>
            </a:r>
            <a:r>
              <a:rPr lang="fi-FI" sz="1400" i="1" dirty="0"/>
              <a:t>, </a:t>
            </a:r>
            <a:r>
              <a:rPr lang="fi-FI" sz="1400" i="1" dirty="0" smtClean="0"/>
              <a:t>Kaliningrad</a:t>
            </a:r>
            <a:r>
              <a:rPr lang="fi-FI" sz="1400" i="1" dirty="0"/>
              <a:t>, </a:t>
            </a:r>
            <a:r>
              <a:rPr lang="fi-FI" sz="1400" i="1" dirty="0" err="1"/>
              <a:t>Russia</a:t>
            </a:r>
            <a:endParaRPr lang="fi-FI" sz="1400" i="1" dirty="0"/>
          </a:p>
          <a:p>
            <a:r>
              <a:rPr lang="fi-FI" sz="1400" i="1" baseline="30000" dirty="0" smtClean="0"/>
              <a:t>6</a:t>
            </a:r>
            <a:r>
              <a:rPr lang="fi-FI" sz="1400" i="1" dirty="0" smtClean="0"/>
              <a:t> </a:t>
            </a:r>
            <a:r>
              <a:rPr lang="fi-FI" sz="1400" i="1" dirty="0"/>
              <a:t>System </a:t>
            </a:r>
            <a:r>
              <a:rPr lang="fi-FI" sz="1400" i="1" dirty="0" err="1"/>
              <a:t>Integration</a:t>
            </a:r>
            <a:r>
              <a:rPr lang="fi-FI" sz="1400" i="1" dirty="0"/>
              <a:t> and Technology </a:t>
            </a:r>
            <a:r>
              <a:rPr lang="fi-FI" sz="1400" i="1" dirty="0" err="1"/>
              <a:t>Transfer</a:t>
            </a:r>
            <a:r>
              <a:rPr lang="fi-FI" sz="1400" i="1" dirty="0"/>
              <a:t>, </a:t>
            </a:r>
            <a:r>
              <a:rPr lang="fi-FI" sz="1400" i="1" dirty="0" err="1"/>
              <a:t>Fraunhofer</a:t>
            </a:r>
            <a:r>
              <a:rPr lang="fi-FI" sz="1400" i="1" dirty="0"/>
              <a:t> Institute for </a:t>
            </a:r>
            <a:r>
              <a:rPr lang="fi-FI" sz="1400" i="1" dirty="0" err="1"/>
              <a:t>Ceramic</a:t>
            </a:r>
            <a:r>
              <a:rPr lang="fi-FI" sz="1400" i="1" dirty="0"/>
              <a:t> Technologies and Systems IKTS</a:t>
            </a:r>
            <a:r>
              <a:rPr lang="fi-FI" sz="1400" i="1"/>
              <a:t>, </a:t>
            </a:r>
            <a:r>
              <a:rPr lang="fi-FI" sz="1400" i="1" smtClean="0"/>
              <a:t>Dresden</a:t>
            </a:r>
            <a:r>
              <a:rPr lang="fi-FI" sz="1400" i="1" dirty="0"/>
              <a:t>, </a:t>
            </a:r>
            <a:r>
              <a:rPr lang="fi-FI" sz="1400" i="1" dirty="0" smtClean="0"/>
              <a:t>Germany</a:t>
            </a:r>
            <a:endParaRPr lang="fi-FI" sz="1600" i="1" dirty="0"/>
          </a:p>
          <a:p>
            <a:endParaRPr lang="fi-FI" sz="1800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51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03"/>
    </mc:Choice>
    <mc:Fallback>
      <p:transition spd="slow" advTm="48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/>
        </p:nvCxnSpPr>
        <p:spPr>
          <a:xfrm>
            <a:off x="611560" y="188640"/>
            <a:ext cx="71287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620000" y="44624"/>
            <a:ext cx="1066800" cy="329184"/>
          </a:xfrm>
        </p:spPr>
        <p:txBody>
          <a:bodyPr/>
          <a:lstStyle/>
          <a:p>
            <a:fld id="{F6E7EEAA-3AD8-4158-98D9-A393657B6B32}" type="slidenum">
              <a:rPr lang="fi-FI" smtClean="0"/>
              <a:pPr/>
              <a:t>10</a:t>
            </a:fld>
            <a:endParaRPr lang="fi-FI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5" b="3301"/>
          <a:stretch/>
        </p:blipFill>
        <p:spPr bwMode="auto">
          <a:xfrm>
            <a:off x="468247" y="1196752"/>
            <a:ext cx="7992185" cy="454367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436096" y="2924944"/>
            <a:ext cx="3326616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sz="2000" b="1" dirty="0" err="1" smtClean="0">
                <a:solidFill>
                  <a:srgbClr val="00B050"/>
                </a:solidFill>
              </a:rPr>
              <a:t>ALD-history-evolving-file</a:t>
            </a:r>
            <a:endParaRPr lang="fi-FI" sz="2000" b="1" dirty="0" smtClean="0">
              <a:solidFill>
                <a:srgbClr val="00B050"/>
              </a:solidFill>
            </a:endParaRPr>
          </a:p>
          <a:p>
            <a:r>
              <a:rPr lang="fi-FI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Early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ALD </a:t>
            </a:r>
            <a:r>
              <a:rPr lang="fi-FI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literature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up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to 1986</a:t>
            </a:r>
          </a:p>
          <a:p>
            <a:r>
              <a:rPr lang="fi-FI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Curretly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~300 </a:t>
            </a:r>
            <a:r>
              <a:rPr lang="fi-FI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pages</a:t>
            </a:r>
            <a:endParaRPr lang="fi-FI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1156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7" name="Straight Connector 16"/>
          <p:cNvCxnSpPr/>
          <p:nvPr/>
        </p:nvCxnSpPr>
        <p:spPr>
          <a:xfrm>
            <a:off x="1907704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851920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96136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971600" y="116632"/>
            <a:ext cx="144016" cy="144016"/>
          </a:xfrm>
          <a:prstGeom prst="ellipse">
            <a:avLst/>
          </a:prstGeom>
          <a:solidFill>
            <a:srgbClr val="00B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Oval 23"/>
          <p:cNvSpPr/>
          <p:nvPr/>
        </p:nvSpPr>
        <p:spPr>
          <a:xfrm>
            <a:off x="179512" y="48596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TextBox 24"/>
          <p:cNvSpPr txBox="1"/>
          <p:nvPr/>
        </p:nvSpPr>
        <p:spPr>
          <a:xfrm>
            <a:off x="472792" y="476672"/>
            <a:ext cx="6079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rgbClr val="00B050"/>
                </a:solidFill>
              </a:rPr>
              <a:t>VPHA </a:t>
            </a:r>
            <a:r>
              <a:rPr lang="fi-FI" sz="2000" dirty="0" err="1" smtClean="0">
                <a:solidFill>
                  <a:srgbClr val="00B050"/>
                </a:solidFill>
              </a:rPr>
              <a:t>opened</a:t>
            </a:r>
            <a:r>
              <a:rPr lang="fi-FI" sz="2000" dirty="0" smtClean="0">
                <a:solidFill>
                  <a:srgbClr val="00B050"/>
                </a:solidFill>
              </a:rPr>
              <a:t> </a:t>
            </a:r>
            <a:r>
              <a:rPr lang="fi-FI" sz="2000" dirty="0" err="1" smtClean="0">
                <a:solidFill>
                  <a:srgbClr val="00B050"/>
                </a:solidFill>
              </a:rPr>
              <a:t>July</a:t>
            </a:r>
            <a:r>
              <a:rPr lang="fi-FI" sz="2000" dirty="0" smtClean="0">
                <a:solidFill>
                  <a:srgbClr val="00B050"/>
                </a:solidFill>
              </a:rPr>
              <a:t> 25, 2013 + ALD 2013 San Diego</a:t>
            </a:r>
            <a:endParaRPr lang="fi-FI" sz="2000" dirty="0">
              <a:solidFill>
                <a:srgbClr val="00B05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6032321"/>
            <a:ext cx="6840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dirty="0">
                <a:hlinkClick r:id="rId5"/>
              </a:rPr>
              <a:t>https://docs.google.com/document/d/1AlJg29dJM2if4SGzMJSSmwZskCNaAMQMO9LU6UYPios</a:t>
            </a:r>
            <a:r>
              <a:rPr lang="fi-FI" sz="1200" dirty="0" smtClean="0">
                <a:hlinkClick r:id="rId5"/>
              </a:rPr>
              <a:t>/</a:t>
            </a:r>
            <a:r>
              <a:rPr lang="fi-FI" sz="1200" dirty="0" smtClean="0"/>
              <a:t> </a:t>
            </a:r>
            <a:endParaRPr lang="fi-FI" sz="1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64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82"/>
    </mc:Choice>
    <mc:Fallback>
      <p:transition spd="slow" advTm="32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>
            <a:off x="611560" y="188640"/>
            <a:ext cx="71287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620000" y="44624"/>
            <a:ext cx="1066800" cy="329184"/>
          </a:xfrm>
        </p:spPr>
        <p:txBody>
          <a:bodyPr/>
          <a:lstStyle/>
          <a:p>
            <a:fld id="{F6E7EEAA-3AD8-4158-98D9-A393657B6B32}" type="slidenum">
              <a:rPr lang="fi-FI" smtClean="0"/>
              <a:pPr/>
              <a:t>11</a:t>
            </a:fld>
            <a:endParaRPr lang="fi-FI" dirty="0"/>
          </a:p>
        </p:txBody>
      </p:sp>
      <p:sp>
        <p:nvSpPr>
          <p:cNvPr id="44" name="Rectangle 43"/>
          <p:cNvSpPr/>
          <p:nvPr/>
        </p:nvSpPr>
        <p:spPr>
          <a:xfrm>
            <a:off x="36512" y="404664"/>
            <a:ext cx="8999984" cy="44134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09" y="1370621"/>
            <a:ext cx="5840512" cy="133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1"/>
          <a:stretch/>
        </p:blipFill>
        <p:spPr bwMode="auto">
          <a:xfrm>
            <a:off x="1613884" y="3140968"/>
            <a:ext cx="3606188" cy="259228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8104" y="3861048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>
                <a:solidFill>
                  <a:schemeClr val="bg1">
                    <a:lumMod val="50000"/>
                  </a:schemeClr>
                </a:solidFill>
              </a:rPr>
              <a:t>Announcement</a:t>
            </a:r>
            <a:r>
              <a:rPr lang="fi-FI" dirty="0" smtClean="0">
                <a:solidFill>
                  <a:schemeClr val="bg1">
                    <a:lumMod val="50000"/>
                  </a:schemeClr>
                </a:solidFill>
              </a:rPr>
              <a:t> made </a:t>
            </a:r>
            <a:r>
              <a:rPr lang="fi-FI" dirty="0" err="1" smtClean="0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fi-FI" dirty="0" smtClean="0">
                <a:solidFill>
                  <a:schemeClr val="bg1">
                    <a:lumMod val="50000"/>
                  </a:schemeClr>
                </a:solidFill>
              </a:rPr>
              <a:t> the</a:t>
            </a:r>
          </a:p>
          <a:p>
            <a:r>
              <a:rPr lang="fi-FI" dirty="0" err="1" smtClean="0">
                <a:solidFill>
                  <a:schemeClr val="bg1">
                    <a:lumMod val="50000"/>
                  </a:schemeClr>
                </a:solidFill>
              </a:rPr>
              <a:t>conference</a:t>
            </a:r>
            <a:r>
              <a:rPr lang="fi-FI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bg1">
                    <a:lumMod val="50000"/>
                  </a:schemeClr>
                </a:solidFill>
              </a:rPr>
              <a:t>chair</a:t>
            </a:r>
            <a:r>
              <a:rPr lang="fi-FI" dirty="0" smtClean="0">
                <a:solidFill>
                  <a:schemeClr val="bg1">
                    <a:lumMod val="50000"/>
                  </a:schemeClr>
                </a:solidFill>
              </a:rPr>
              <a:t> Prof. Kim</a:t>
            </a:r>
            <a:endParaRPr lang="fi-FI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1156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907704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51920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96136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971600" y="116632"/>
            <a:ext cx="144016" cy="144016"/>
          </a:xfrm>
          <a:prstGeom prst="ellipse">
            <a:avLst/>
          </a:prstGeom>
          <a:solidFill>
            <a:srgbClr val="00B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Oval 22"/>
          <p:cNvSpPr/>
          <p:nvPr/>
        </p:nvSpPr>
        <p:spPr>
          <a:xfrm>
            <a:off x="179512" y="48596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TextBox 24"/>
          <p:cNvSpPr txBox="1"/>
          <p:nvPr/>
        </p:nvSpPr>
        <p:spPr>
          <a:xfrm>
            <a:off x="472792" y="476672"/>
            <a:ext cx="6079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rgbClr val="00B050"/>
                </a:solidFill>
              </a:rPr>
              <a:t>VPHA </a:t>
            </a:r>
            <a:r>
              <a:rPr lang="fi-FI" sz="2000" dirty="0" err="1" smtClean="0">
                <a:solidFill>
                  <a:srgbClr val="00B050"/>
                </a:solidFill>
              </a:rPr>
              <a:t>opened</a:t>
            </a:r>
            <a:r>
              <a:rPr lang="fi-FI" sz="2000" dirty="0" smtClean="0">
                <a:solidFill>
                  <a:srgbClr val="00B050"/>
                </a:solidFill>
              </a:rPr>
              <a:t> </a:t>
            </a:r>
            <a:r>
              <a:rPr lang="fi-FI" sz="2000" dirty="0" err="1" smtClean="0">
                <a:solidFill>
                  <a:srgbClr val="00B050"/>
                </a:solidFill>
              </a:rPr>
              <a:t>July</a:t>
            </a:r>
            <a:r>
              <a:rPr lang="fi-FI" sz="2000" dirty="0" smtClean="0">
                <a:solidFill>
                  <a:srgbClr val="00B050"/>
                </a:solidFill>
              </a:rPr>
              <a:t> 25, 2013 + ALD 2013 San Diego</a:t>
            </a:r>
            <a:endParaRPr lang="fi-FI" sz="2000" dirty="0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7520" y="1074262"/>
            <a:ext cx="63543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dirty="0">
                <a:hlinkClick r:id="rId6"/>
              </a:rPr>
              <a:t>http://</a:t>
            </a:r>
            <a:r>
              <a:rPr lang="fi-FI" sz="1400" dirty="0" smtClean="0">
                <a:hlinkClick r:id="rId6"/>
              </a:rPr>
              <a:t>www2.avs.org/conferences/ALD/2013/index.html</a:t>
            </a:r>
            <a:r>
              <a:rPr lang="fi-FI" sz="1400" dirty="0" smtClean="0"/>
              <a:t> </a:t>
            </a:r>
            <a:endParaRPr lang="fi-FI" sz="1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25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57"/>
    </mc:Choice>
    <mc:Fallback>
      <p:transition spd="slow" advTm="42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>
          <a:xfrm>
            <a:off x="611560" y="188640"/>
            <a:ext cx="71287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7EEAA-3AD8-4158-98D9-A393657B6B32}" type="slidenum">
              <a:rPr lang="fi-FI" smtClean="0"/>
              <a:pPr/>
              <a:t>12</a:t>
            </a:fld>
            <a:endParaRPr lang="fi-FI"/>
          </a:p>
        </p:txBody>
      </p:sp>
      <p:grpSp>
        <p:nvGrpSpPr>
          <p:cNvPr id="2" name="Group 1"/>
          <p:cNvGrpSpPr/>
          <p:nvPr/>
        </p:nvGrpSpPr>
        <p:grpSpPr>
          <a:xfrm>
            <a:off x="1319227" y="5129897"/>
            <a:ext cx="7451522" cy="1323439"/>
            <a:chOff x="1319227" y="4841865"/>
            <a:chExt cx="7451522" cy="1323439"/>
          </a:xfrm>
        </p:grpSpPr>
        <p:sp>
          <p:nvSpPr>
            <p:cNvPr id="14" name="TextBox 13"/>
            <p:cNvSpPr txBox="1"/>
            <p:nvPr/>
          </p:nvSpPr>
          <p:spPr>
            <a:xfrm>
              <a:off x="1319227" y="4841865"/>
              <a:ext cx="5485021" cy="13234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i-FI" sz="1600" dirty="0" err="1" smtClean="0"/>
                <a:t>Parsons</a:t>
              </a:r>
              <a:r>
                <a:rPr lang="fi-FI" sz="1600" dirty="0" smtClean="0"/>
                <a:t>, </a:t>
              </a:r>
              <a:r>
                <a:rPr lang="fi-FI" sz="1600" dirty="0" err="1" smtClean="0"/>
                <a:t>Elam</a:t>
              </a:r>
              <a:r>
                <a:rPr lang="fi-FI" sz="1600" dirty="0" smtClean="0"/>
                <a:t>, George, Haukka, </a:t>
              </a:r>
              <a:r>
                <a:rPr lang="fi-FI" sz="1600" dirty="0" err="1" smtClean="0"/>
                <a:t>Jeon</a:t>
              </a:r>
              <a:r>
                <a:rPr lang="fi-FI" sz="1600" dirty="0" smtClean="0"/>
                <a:t>, </a:t>
              </a:r>
              <a:r>
                <a:rPr lang="fi-FI" sz="1600" dirty="0" err="1" smtClean="0"/>
                <a:t>Kessels</a:t>
              </a:r>
              <a:r>
                <a:rPr lang="fi-FI" sz="1600" dirty="0" smtClean="0"/>
                <a:t>, Leskelä, </a:t>
              </a:r>
              <a:r>
                <a:rPr lang="fi-FI" sz="1600" dirty="0" err="1" smtClean="0"/>
                <a:t>Poodt</a:t>
              </a:r>
              <a:r>
                <a:rPr lang="fi-FI" sz="1600" dirty="0" smtClean="0"/>
                <a:t>, Ritala, </a:t>
              </a:r>
              <a:r>
                <a:rPr lang="fi-FI" sz="1600" dirty="0" err="1" smtClean="0"/>
                <a:t>Rossnagel</a:t>
              </a:r>
              <a:r>
                <a:rPr lang="fi-FI" sz="1600" dirty="0" smtClean="0"/>
                <a:t>, </a:t>
              </a:r>
              <a:r>
                <a:rPr lang="fi-FI" sz="1600" dirty="0" smtClean="0">
                  <a:hlinkClick r:id="rId5"/>
                </a:rPr>
                <a:t>JVST A 2013</a:t>
              </a:r>
              <a:endParaRPr lang="fi-FI" sz="16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rgbClr val="00B050"/>
                  </a:solidFill>
                </a:rPr>
                <a:t>“The </a:t>
              </a:r>
              <a:r>
                <a:rPr lang="en-US" sz="1600" dirty="0">
                  <a:solidFill>
                    <a:srgbClr val="00B050"/>
                  </a:solidFill>
                </a:rPr>
                <a:t>ALD </a:t>
              </a:r>
              <a:r>
                <a:rPr lang="en-US" sz="1600" dirty="0" smtClean="0">
                  <a:solidFill>
                    <a:srgbClr val="00B050"/>
                  </a:solidFill>
                </a:rPr>
                <a:t>principle… was </a:t>
              </a:r>
              <a:r>
                <a:rPr lang="en-US" sz="1600" dirty="0">
                  <a:solidFill>
                    <a:srgbClr val="00B050"/>
                  </a:solidFill>
                </a:rPr>
                <a:t>first </a:t>
              </a:r>
              <a:r>
                <a:rPr lang="en-US" sz="1600" dirty="0" smtClean="0">
                  <a:solidFill>
                    <a:srgbClr val="00B050"/>
                  </a:solidFill>
                </a:rPr>
                <a:t>published under name “molecular </a:t>
              </a:r>
              <a:r>
                <a:rPr lang="en-US" sz="1600" dirty="0">
                  <a:solidFill>
                    <a:srgbClr val="00B050"/>
                  </a:solidFill>
                </a:rPr>
                <a:t>layering” in the early </a:t>
              </a:r>
              <a:r>
                <a:rPr lang="en-US" sz="1600" dirty="0" smtClean="0">
                  <a:solidFill>
                    <a:srgbClr val="00B050"/>
                  </a:solidFill>
                </a:rPr>
                <a:t>1960s”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/>
                <a:t>“A planar thin film was not </a:t>
              </a:r>
              <a:r>
                <a:rPr lang="en-US" sz="1600" b="1" dirty="0" smtClean="0"/>
                <a:t>produced or </a:t>
              </a:r>
              <a:r>
                <a:rPr lang="en-US" sz="1600" b="1" dirty="0"/>
                <a:t>evaluated.”</a:t>
              </a:r>
              <a:endParaRPr lang="fi-FI" sz="1600" b="1" dirty="0" smtClean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76256" y="4880774"/>
              <a:ext cx="189449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 err="1" smtClean="0">
                  <a:solidFill>
                    <a:schemeClr val="bg1">
                      <a:lumMod val="65000"/>
                    </a:schemeClr>
                  </a:solidFill>
                </a:rPr>
                <a:t>Published</a:t>
              </a:r>
              <a:r>
                <a:rPr lang="fi-FI" dirty="0" smtClean="0">
                  <a:solidFill>
                    <a:schemeClr val="bg1">
                      <a:lumMod val="65000"/>
                    </a:schemeClr>
                  </a:solidFill>
                </a:rPr>
                <a:t>:</a:t>
              </a:r>
            </a:p>
            <a:p>
              <a:r>
                <a:rPr lang="fi-FI" dirty="0" smtClean="0">
                  <a:solidFill>
                    <a:schemeClr val="bg1">
                      <a:lumMod val="65000"/>
                    </a:schemeClr>
                  </a:solidFill>
                </a:rPr>
                <a:t>16.8.2013</a:t>
              </a:r>
              <a:endParaRPr lang="fi-FI" dirty="0">
                <a:solidFill>
                  <a:schemeClr val="bg1">
                    <a:lumMod val="65000"/>
                  </a:schemeClr>
                </a:solidFill>
              </a:endParaRPr>
            </a:p>
            <a:p>
              <a:r>
                <a:rPr lang="fi-FI" dirty="0" smtClean="0">
                  <a:solidFill>
                    <a:schemeClr val="bg1">
                      <a:lumMod val="65000"/>
                    </a:schemeClr>
                  </a:solidFill>
                </a:rPr>
                <a:t>(Times </a:t>
              </a:r>
              <a:r>
                <a:rPr lang="fi-FI" dirty="0" err="1" smtClean="0">
                  <a:solidFill>
                    <a:schemeClr val="bg1">
                      <a:lumMod val="65000"/>
                    </a:schemeClr>
                  </a:solidFill>
                </a:rPr>
                <a:t>cited</a:t>
              </a:r>
              <a:r>
                <a:rPr lang="fi-FI" dirty="0" smtClean="0">
                  <a:solidFill>
                    <a:schemeClr val="bg1">
                      <a:lumMod val="65000"/>
                    </a:schemeClr>
                  </a:solidFill>
                </a:rPr>
                <a:t>: 12)</a:t>
              </a:r>
              <a:endParaRPr lang="fi-FI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67544" y="869811"/>
            <a:ext cx="5400600" cy="20621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i-FI" sz="1600" dirty="0" smtClean="0"/>
              <a:t>Puurunen, </a:t>
            </a:r>
            <a:r>
              <a:rPr lang="fi-FI" sz="1600" dirty="0" smtClean="0">
                <a:hlinkClick r:id="rId6"/>
              </a:rPr>
              <a:t>J. </a:t>
            </a:r>
            <a:r>
              <a:rPr lang="fi-FI" sz="1600" dirty="0" err="1" smtClean="0">
                <a:hlinkClick r:id="rId6"/>
              </a:rPr>
              <a:t>Appl</a:t>
            </a:r>
            <a:r>
              <a:rPr lang="fi-FI" sz="1600" dirty="0" smtClean="0">
                <a:hlinkClick r:id="rId6"/>
              </a:rPr>
              <a:t>. </a:t>
            </a:r>
            <a:r>
              <a:rPr lang="fi-FI" sz="1600" dirty="0" err="1" smtClean="0">
                <a:hlinkClick r:id="rId6"/>
              </a:rPr>
              <a:t>Phys</a:t>
            </a:r>
            <a:r>
              <a:rPr lang="fi-FI" sz="1600" dirty="0" smtClean="0">
                <a:hlinkClick r:id="rId6"/>
              </a:rPr>
              <a:t>. 2005</a:t>
            </a:r>
            <a:endParaRPr lang="fi-FI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</a:rPr>
              <a:t>“According to the more commonly acknowledged origin, ALD was developed under the name “atomic layer epitaxy (ALE)” in Finland by Suntola and co-workers</a:t>
            </a:r>
            <a:r>
              <a:rPr lang="en-US" sz="1600" dirty="0" smtClean="0">
                <a:solidFill>
                  <a:srgbClr val="00B050"/>
                </a:solidFill>
              </a:rPr>
              <a:t>. “</a:t>
            </a:r>
            <a:endParaRPr lang="en-US" sz="16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</a:rPr>
              <a:t>“The less commonly acknowledged origin of ALD dates back to … the Soviet Union … 1960s … </a:t>
            </a:r>
            <a:r>
              <a:rPr lang="en-US" sz="1600" dirty="0" smtClean="0">
                <a:solidFill>
                  <a:srgbClr val="00B050"/>
                </a:solidFill>
              </a:rPr>
              <a:t/>
            </a:r>
            <a:br>
              <a:rPr lang="en-US" sz="1600" dirty="0" smtClean="0">
                <a:solidFill>
                  <a:srgbClr val="00B050"/>
                </a:solidFill>
              </a:rPr>
            </a:br>
            <a:r>
              <a:rPr lang="en-US" sz="1600" dirty="0" smtClean="0">
                <a:solidFill>
                  <a:srgbClr val="00B050"/>
                </a:solidFill>
              </a:rPr>
              <a:t>group </a:t>
            </a:r>
            <a:r>
              <a:rPr lang="en-US" sz="1600" dirty="0">
                <a:solidFill>
                  <a:srgbClr val="00B050"/>
                </a:solidFill>
              </a:rPr>
              <a:t>of Professor </a:t>
            </a:r>
            <a:r>
              <a:rPr lang="en-US" sz="1600" dirty="0" err="1">
                <a:solidFill>
                  <a:srgbClr val="00B050"/>
                </a:solidFill>
              </a:rPr>
              <a:t>Aleskovskii</a:t>
            </a:r>
            <a:r>
              <a:rPr lang="en-US" sz="1600" dirty="0" smtClean="0">
                <a:solidFill>
                  <a:srgbClr val="00B050"/>
                </a:solidFill>
              </a:rPr>
              <a:t>.”</a:t>
            </a:r>
            <a:endParaRPr lang="en-US" sz="16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5940152" y="885493"/>
            <a:ext cx="2150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>
                <a:solidFill>
                  <a:schemeClr val="bg1">
                    <a:lumMod val="65000"/>
                  </a:schemeClr>
                </a:solidFill>
              </a:rPr>
              <a:t>(Times </a:t>
            </a:r>
            <a:r>
              <a:rPr lang="fi-FI" dirty="0" err="1" smtClean="0">
                <a:solidFill>
                  <a:schemeClr val="bg1">
                    <a:lumMod val="65000"/>
                  </a:schemeClr>
                </a:solidFill>
              </a:rPr>
              <a:t>cited</a:t>
            </a:r>
            <a:r>
              <a:rPr lang="fi-FI" dirty="0" smtClean="0">
                <a:solidFill>
                  <a:schemeClr val="bg1">
                    <a:lumMod val="65000"/>
                  </a:schemeClr>
                </a:solidFill>
              </a:rPr>
              <a:t>: 1017)</a:t>
            </a:r>
            <a:endParaRPr lang="fi-FI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92280" y="1461557"/>
            <a:ext cx="1679437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fi-FI" sz="1600" dirty="0" smtClean="0">
                <a:solidFill>
                  <a:schemeClr val="bg1">
                    <a:lumMod val="65000"/>
                  </a:schemeClr>
                </a:solidFill>
              </a:rPr>
              <a:t>Web of Science, </a:t>
            </a:r>
            <a:r>
              <a:rPr lang="fi-FI" sz="1600" dirty="0" err="1" smtClean="0">
                <a:solidFill>
                  <a:schemeClr val="bg1">
                    <a:lumMod val="65000"/>
                  </a:schemeClr>
                </a:solidFill>
              </a:rPr>
              <a:t>Sept</a:t>
            </a:r>
            <a:r>
              <a:rPr lang="fi-FI" sz="1600" dirty="0" smtClean="0">
                <a:solidFill>
                  <a:schemeClr val="bg1">
                    <a:lumMod val="65000"/>
                  </a:schemeClr>
                </a:solidFill>
              </a:rPr>
              <a:t>. 30, 2016</a:t>
            </a:r>
            <a:endParaRPr lang="fi-FI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55576" y="2994044"/>
            <a:ext cx="7495341" cy="1077218"/>
            <a:chOff x="755576" y="2753633"/>
            <a:chExt cx="7495341" cy="1077218"/>
          </a:xfrm>
        </p:grpSpPr>
        <p:sp>
          <p:nvSpPr>
            <p:cNvPr id="22" name="TextBox 21"/>
            <p:cNvSpPr txBox="1"/>
            <p:nvPr/>
          </p:nvSpPr>
          <p:spPr>
            <a:xfrm>
              <a:off x="755576" y="2753633"/>
              <a:ext cx="5403963" cy="10772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i-FI" sz="1600" dirty="0" err="1" smtClean="0"/>
                <a:t>Knez</a:t>
              </a:r>
              <a:r>
                <a:rPr lang="fi-FI" sz="1600" dirty="0" smtClean="0"/>
                <a:t>, </a:t>
              </a:r>
              <a:r>
                <a:rPr lang="fi-FI" sz="1600" dirty="0" err="1" smtClean="0"/>
                <a:t>Nielsch</a:t>
              </a:r>
              <a:r>
                <a:rPr lang="fi-FI" sz="1600" dirty="0" smtClean="0"/>
                <a:t>, Niinistö, </a:t>
              </a:r>
              <a:r>
                <a:rPr lang="fi-FI" sz="1600" dirty="0" smtClean="0">
                  <a:hlinkClick r:id="rId7"/>
                </a:rPr>
                <a:t>Adv. Mat. 2007</a:t>
              </a:r>
              <a:endParaRPr lang="fi-FI" sz="16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B050"/>
                  </a:solidFill>
                </a:rPr>
                <a:t>“Atomic layer deposition (ALD), originally called </a:t>
              </a:r>
              <a:r>
                <a:rPr lang="en-US" sz="1600" dirty="0" smtClean="0">
                  <a:solidFill>
                    <a:srgbClr val="00B050"/>
                  </a:solidFill>
                </a:rPr>
                <a:t>Atomic layer </a:t>
              </a:r>
              <a:r>
                <a:rPr lang="en-US" sz="1600" dirty="0">
                  <a:solidFill>
                    <a:srgbClr val="00B050"/>
                  </a:solidFill>
                </a:rPr>
                <a:t>epitaxy (ALE), was developed in the 1970s by </a:t>
              </a:r>
              <a:r>
                <a:rPr lang="en-US" sz="1600" dirty="0" err="1" smtClean="0">
                  <a:solidFill>
                    <a:srgbClr val="00B050"/>
                  </a:solidFill>
                </a:rPr>
                <a:t>Suntola</a:t>
              </a:r>
              <a:r>
                <a:rPr lang="en-US" sz="1600" dirty="0" smtClean="0">
                  <a:solidFill>
                    <a:srgbClr val="00B050"/>
                  </a:solidFill>
                </a:rPr>
                <a:t> and </a:t>
              </a:r>
              <a:r>
                <a:rPr lang="en-US" sz="1600" dirty="0" err="1" smtClean="0">
                  <a:solidFill>
                    <a:srgbClr val="00B050"/>
                  </a:solidFill>
                </a:rPr>
                <a:t>Antson</a:t>
              </a:r>
              <a:r>
                <a:rPr lang="en-US" sz="1600" dirty="0" smtClean="0">
                  <a:solidFill>
                    <a:srgbClr val="00B050"/>
                  </a:solidFill>
                </a:rPr>
                <a:t>…”</a:t>
              </a:r>
              <a:endParaRPr lang="fi-FI" sz="1600" dirty="0" smtClean="0">
                <a:solidFill>
                  <a:srgbClr val="00B05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228184" y="2771636"/>
              <a:ext cx="20227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 smtClean="0">
                  <a:solidFill>
                    <a:schemeClr val="bg1">
                      <a:lumMod val="65000"/>
                    </a:schemeClr>
                  </a:solidFill>
                </a:rPr>
                <a:t>(Times </a:t>
              </a:r>
              <a:r>
                <a:rPr lang="fi-FI" dirty="0" err="1" smtClean="0">
                  <a:solidFill>
                    <a:schemeClr val="bg1">
                      <a:lumMod val="65000"/>
                    </a:schemeClr>
                  </a:solidFill>
                </a:rPr>
                <a:t>cited</a:t>
              </a:r>
              <a:r>
                <a:rPr lang="fi-FI" dirty="0" smtClean="0">
                  <a:solidFill>
                    <a:schemeClr val="bg1">
                      <a:lumMod val="65000"/>
                    </a:schemeClr>
                  </a:solidFill>
                </a:rPr>
                <a:t>: 426)</a:t>
              </a:r>
              <a:endParaRPr lang="fi-FI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43608" y="4149080"/>
            <a:ext cx="7714728" cy="830997"/>
            <a:chOff x="1043608" y="3894147"/>
            <a:chExt cx="7714728" cy="830997"/>
          </a:xfrm>
        </p:grpSpPr>
        <p:sp>
          <p:nvSpPr>
            <p:cNvPr id="25" name="TextBox 24"/>
            <p:cNvSpPr txBox="1"/>
            <p:nvPr/>
          </p:nvSpPr>
          <p:spPr>
            <a:xfrm>
              <a:off x="1043608" y="3894147"/>
              <a:ext cx="5472608" cy="830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i-FI" sz="1600" dirty="0" smtClean="0"/>
                <a:t>George, </a:t>
              </a:r>
              <a:r>
                <a:rPr lang="fi-FI" sz="1600" dirty="0" err="1" smtClean="0">
                  <a:hlinkClick r:id="rId8"/>
                </a:rPr>
                <a:t>Chemical</a:t>
              </a:r>
              <a:r>
                <a:rPr lang="fi-FI" sz="1600" dirty="0" smtClean="0">
                  <a:hlinkClick r:id="rId8"/>
                </a:rPr>
                <a:t> </a:t>
              </a:r>
              <a:r>
                <a:rPr lang="fi-FI" sz="1600" dirty="0" err="1" smtClean="0">
                  <a:hlinkClick r:id="rId8"/>
                </a:rPr>
                <a:t>Reviews</a:t>
              </a:r>
              <a:r>
                <a:rPr lang="fi-FI" sz="1600" dirty="0" smtClean="0">
                  <a:hlinkClick r:id="rId8"/>
                </a:rPr>
                <a:t> 2010 </a:t>
              </a:r>
              <a:endParaRPr lang="fi-FI" sz="16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600" dirty="0" smtClean="0">
                  <a:solidFill>
                    <a:srgbClr val="00B050"/>
                  </a:solidFill>
                </a:rPr>
                <a:t>”</a:t>
              </a:r>
              <a:r>
                <a:rPr lang="en-US" sz="1600" dirty="0" smtClean="0">
                  <a:solidFill>
                    <a:srgbClr val="00B050"/>
                  </a:solidFill>
                </a:rPr>
                <a:t>The </a:t>
              </a:r>
              <a:r>
                <a:rPr lang="en-US" sz="1600" dirty="0">
                  <a:solidFill>
                    <a:srgbClr val="00B050"/>
                  </a:solidFill>
                </a:rPr>
                <a:t>history of ALE and ALD dates back to the 1970s </a:t>
              </a:r>
              <a:r>
                <a:rPr lang="en-US" sz="1600" dirty="0" smtClean="0">
                  <a:solidFill>
                    <a:srgbClr val="00B050"/>
                  </a:solidFill>
                </a:rPr>
                <a:t>in Finland</a:t>
              </a:r>
              <a:r>
                <a:rPr lang="en-US" sz="1600" dirty="0">
                  <a:solidFill>
                    <a:srgbClr val="00B050"/>
                  </a:solidFill>
                </a:rPr>
                <a:t>.</a:t>
              </a:r>
              <a:r>
                <a:rPr lang="fi-FI" sz="1600" dirty="0" smtClean="0">
                  <a:solidFill>
                    <a:srgbClr val="00B050"/>
                  </a:solidFill>
                </a:rPr>
                <a:t>”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607363" y="4139788"/>
              <a:ext cx="2150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 smtClean="0">
                  <a:solidFill>
                    <a:schemeClr val="bg1">
                      <a:lumMod val="65000"/>
                    </a:schemeClr>
                  </a:solidFill>
                </a:rPr>
                <a:t>(Times </a:t>
              </a:r>
              <a:r>
                <a:rPr lang="fi-FI" dirty="0" err="1" smtClean="0">
                  <a:solidFill>
                    <a:schemeClr val="bg1">
                      <a:lumMod val="65000"/>
                    </a:schemeClr>
                  </a:solidFill>
                </a:rPr>
                <a:t>cited</a:t>
              </a:r>
              <a:r>
                <a:rPr lang="fi-FI" dirty="0" smtClean="0">
                  <a:solidFill>
                    <a:schemeClr val="bg1">
                      <a:lumMod val="65000"/>
                    </a:schemeClr>
                  </a:solidFill>
                </a:rPr>
                <a:t>: 1340)</a:t>
              </a:r>
              <a:endParaRPr lang="fi-FI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17" name="Oval 16"/>
          <p:cNvSpPr/>
          <p:nvPr/>
        </p:nvSpPr>
        <p:spPr>
          <a:xfrm>
            <a:off x="61156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27" name="Straight Connector 26"/>
          <p:cNvCxnSpPr/>
          <p:nvPr/>
        </p:nvCxnSpPr>
        <p:spPr>
          <a:xfrm>
            <a:off x="1907704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851920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796136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971600" y="116632"/>
            <a:ext cx="144016" cy="144016"/>
          </a:xfrm>
          <a:prstGeom prst="ellipse">
            <a:avLst/>
          </a:prstGeom>
          <a:solidFill>
            <a:srgbClr val="00B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Oval 30"/>
          <p:cNvSpPr/>
          <p:nvPr/>
        </p:nvSpPr>
        <p:spPr>
          <a:xfrm>
            <a:off x="179512" y="48596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TextBox 31"/>
          <p:cNvSpPr txBox="1"/>
          <p:nvPr/>
        </p:nvSpPr>
        <p:spPr>
          <a:xfrm>
            <a:off x="472792" y="476672"/>
            <a:ext cx="6079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rgbClr val="00B050"/>
                </a:solidFill>
              </a:rPr>
              <a:t>VPHA </a:t>
            </a:r>
            <a:r>
              <a:rPr lang="fi-FI" sz="2000" dirty="0" err="1" smtClean="0">
                <a:solidFill>
                  <a:srgbClr val="00B050"/>
                </a:solidFill>
              </a:rPr>
              <a:t>opened</a:t>
            </a:r>
            <a:r>
              <a:rPr lang="fi-FI" sz="2000" dirty="0" smtClean="0">
                <a:solidFill>
                  <a:srgbClr val="00B050"/>
                </a:solidFill>
              </a:rPr>
              <a:t> </a:t>
            </a:r>
            <a:r>
              <a:rPr lang="fi-FI" sz="2000" dirty="0" err="1" smtClean="0">
                <a:solidFill>
                  <a:srgbClr val="00B050"/>
                </a:solidFill>
              </a:rPr>
              <a:t>July</a:t>
            </a:r>
            <a:r>
              <a:rPr lang="fi-FI" sz="2000" dirty="0" smtClean="0">
                <a:solidFill>
                  <a:srgbClr val="00B050"/>
                </a:solidFill>
              </a:rPr>
              <a:t> 25, 2013 + ALD 2013 San Diego</a:t>
            </a:r>
            <a:endParaRPr lang="fi-FI" sz="2000" dirty="0">
              <a:solidFill>
                <a:srgbClr val="00B05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84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811"/>
    </mc:Choice>
    <mc:Fallback>
      <p:transition spd="slow" advTm="77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/>
        </p:nvCxnSpPr>
        <p:spPr>
          <a:xfrm>
            <a:off x="611560" y="188640"/>
            <a:ext cx="71287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620000" y="44624"/>
            <a:ext cx="1066800" cy="329184"/>
          </a:xfrm>
        </p:spPr>
        <p:txBody>
          <a:bodyPr/>
          <a:lstStyle/>
          <a:p>
            <a:fld id="{F6E7EEAA-3AD8-4158-98D9-A393657B6B32}" type="slidenum">
              <a:rPr lang="fi-FI" smtClean="0"/>
              <a:pPr/>
              <a:t>13</a:t>
            </a:fld>
            <a:endParaRPr lang="fi-FI" dirty="0"/>
          </a:p>
        </p:txBody>
      </p:sp>
      <p:sp>
        <p:nvSpPr>
          <p:cNvPr id="2" name="TextBox 1"/>
          <p:cNvSpPr txBox="1"/>
          <p:nvPr/>
        </p:nvSpPr>
        <p:spPr>
          <a:xfrm>
            <a:off x="611560" y="2653755"/>
            <a:ext cx="5904373" cy="203132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a-DK" dirty="0"/>
              <a:t>1) Poster at Baltic ALD 2014</a:t>
            </a:r>
            <a:endParaRPr lang="da-DK" b="1" dirty="0"/>
          </a:p>
          <a:p>
            <a:r>
              <a:rPr lang="en-US" dirty="0"/>
              <a:t>2) Listing the early works at the aldpulse.com site</a:t>
            </a:r>
            <a:endParaRPr lang="en-US" b="1" dirty="0"/>
          </a:p>
          <a:p>
            <a:r>
              <a:rPr lang="fi-FI" dirty="0"/>
              <a:t>3) </a:t>
            </a:r>
            <a:r>
              <a:rPr lang="fi-FI" dirty="0" err="1"/>
              <a:t>Poster</a:t>
            </a:r>
            <a:r>
              <a:rPr lang="fi-FI" dirty="0"/>
              <a:t> at ALD 2014, </a:t>
            </a:r>
            <a:r>
              <a:rPr lang="fi-FI" dirty="0" err="1" smtClean="0"/>
              <a:t>Kyoto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4) A review article on the early history of ALD in </a:t>
            </a:r>
            <a:r>
              <a:rPr lang="en-US" dirty="0" smtClean="0"/>
              <a:t>English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5) A review article on the early history of ALD in </a:t>
            </a:r>
            <a:r>
              <a:rPr lang="en-US" dirty="0" smtClean="0"/>
              <a:t>Russian</a:t>
            </a:r>
          </a:p>
          <a:p>
            <a:r>
              <a:rPr lang="en-US" dirty="0"/>
              <a:t>6) Oral presentation at Kyoto 2014?</a:t>
            </a:r>
            <a:endParaRPr lang="en-US" b="1" dirty="0"/>
          </a:p>
          <a:p>
            <a:r>
              <a:rPr lang="fi-FI" dirty="0"/>
              <a:t>7) </a:t>
            </a:r>
            <a:r>
              <a:rPr lang="fi-FI" dirty="0" err="1"/>
              <a:t>Updating</a:t>
            </a:r>
            <a:r>
              <a:rPr lang="fi-FI" dirty="0"/>
              <a:t> </a:t>
            </a:r>
            <a:r>
              <a:rPr lang="fi-FI" dirty="0" err="1" smtClean="0"/>
              <a:t>wikipedia</a:t>
            </a:r>
            <a:endParaRPr lang="fi-FI" b="1" dirty="0"/>
          </a:p>
        </p:txBody>
      </p:sp>
      <p:sp>
        <p:nvSpPr>
          <p:cNvPr id="17" name="Oval 16"/>
          <p:cNvSpPr/>
          <p:nvPr/>
        </p:nvSpPr>
        <p:spPr>
          <a:xfrm>
            <a:off x="61156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8" name="Straight Connector 17"/>
          <p:cNvCxnSpPr/>
          <p:nvPr/>
        </p:nvCxnSpPr>
        <p:spPr>
          <a:xfrm>
            <a:off x="1907704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851920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96136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97160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Oval 23"/>
          <p:cNvSpPr/>
          <p:nvPr/>
        </p:nvSpPr>
        <p:spPr>
          <a:xfrm>
            <a:off x="1403648" y="116632"/>
            <a:ext cx="144016" cy="144016"/>
          </a:xfrm>
          <a:prstGeom prst="ellipse">
            <a:avLst/>
          </a:prstGeom>
          <a:solidFill>
            <a:srgbClr val="00B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TextBox 24"/>
          <p:cNvSpPr txBox="1"/>
          <p:nvPr/>
        </p:nvSpPr>
        <p:spPr>
          <a:xfrm>
            <a:off x="931669" y="2308816"/>
            <a:ext cx="5224507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a-DK" dirty="0" smtClean="0"/>
              <a:t>1) Poster </a:t>
            </a:r>
            <a:r>
              <a:rPr lang="da-DK" dirty="0"/>
              <a:t>at Baltic ALD </a:t>
            </a:r>
            <a:r>
              <a:rPr lang="da-DK" dirty="0" smtClean="0"/>
              <a:t>2014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2) Listing the early works at the aldpulse.com site</a:t>
            </a:r>
            <a:endParaRPr lang="da-DK" b="1" dirty="0"/>
          </a:p>
          <a:p>
            <a:r>
              <a:rPr lang="fi-FI" dirty="0"/>
              <a:t>3) </a:t>
            </a:r>
            <a:r>
              <a:rPr lang="fi-FI" dirty="0" err="1"/>
              <a:t>Poster</a:t>
            </a:r>
            <a:r>
              <a:rPr lang="fi-FI" dirty="0"/>
              <a:t> at ALD 2014, </a:t>
            </a:r>
            <a:r>
              <a:rPr lang="fi-FI" dirty="0" err="1"/>
              <a:t>Kyoto</a:t>
            </a:r>
            <a:endParaRPr lang="fi-FI" b="1" dirty="0"/>
          </a:p>
          <a:p>
            <a:r>
              <a:rPr lang="fi-FI" dirty="0"/>
              <a:t>4) </a:t>
            </a:r>
            <a:r>
              <a:rPr lang="fi-FI" dirty="0" err="1"/>
              <a:t>Oral</a:t>
            </a:r>
            <a:r>
              <a:rPr lang="fi-FI" dirty="0"/>
              <a:t>(?) </a:t>
            </a:r>
            <a:r>
              <a:rPr lang="fi-FI" dirty="0" err="1"/>
              <a:t>presentation</a:t>
            </a:r>
            <a:r>
              <a:rPr lang="fi-FI" dirty="0"/>
              <a:t> at ALD 2014, </a:t>
            </a:r>
            <a:r>
              <a:rPr lang="fi-FI" dirty="0" err="1"/>
              <a:t>Kyoto</a:t>
            </a:r>
            <a:endParaRPr lang="fi-FI" b="1" dirty="0"/>
          </a:p>
          <a:p>
            <a:r>
              <a:rPr lang="en-US" dirty="0"/>
              <a:t>5) A review article on the early history of </a:t>
            </a:r>
            <a:r>
              <a:rPr lang="en-US" dirty="0" smtClean="0"/>
              <a:t>ALD</a:t>
            </a:r>
            <a:r>
              <a:rPr lang="fi-FI" dirty="0"/>
              <a:t/>
            </a:r>
            <a:br>
              <a:rPr lang="fi-FI" dirty="0"/>
            </a:br>
            <a:r>
              <a:rPr lang="fi-FI" dirty="0"/>
              <a:t>6) </a:t>
            </a:r>
            <a:r>
              <a:rPr lang="fi-FI" dirty="0" err="1"/>
              <a:t>Updating</a:t>
            </a:r>
            <a:r>
              <a:rPr lang="fi-FI" dirty="0"/>
              <a:t> </a:t>
            </a:r>
            <a:r>
              <a:rPr lang="fi-FI" dirty="0" err="1" smtClean="0"/>
              <a:t>wikipedia</a:t>
            </a:r>
            <a:endParaRPr lang="fi-FI" dirty="0"/>
          </a:p>
        </p:txBody>
      </p:sp>
      <p:sp>
        <p:nvSpPr>
          <p:cNvPr id="27" name="TextBox 26"/>
          <p:cNvSpPr txBox="1"/>
          <p:nvPr/>
        </p:nvSpPr>
        <p:spPr>
          <a:xfrm>
            <a:off x="1259632" y="1988840"/>
            <a:ext cx="7302064" cy="34163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a-DK" dirty="0" smtClean="0"/>
              <a:t>1) Poster </a:t>
            </a:r>
            <a:r>
              <a:rPr lang="da-DK" dirty="0"/>
              <a:t>at Baltic ALD </a:t>
            </a:r>
            <a:r>
              <a:rPr lang="da-DK" dirty="0" smtClean="0"/>
              <a:t>2014</a:t>
            </a:r>
            <a:r>
              <a:rPr lang="en-US" dirty="0"/>
              <a:t/>
            </a:r>
            <a:br>
              <a:rPr lang="en-US" dirty="0"/>
            </a:br>
            <a:r>
              <a:rPr lang="fi-FI" dirty="0"/>
              <a:t>2) </a:t>
            </a:r>
            <a:r>
              <a:rPr lang="fi-FI" dirty="0" err="1"/>
              <a:t>Poster</a:t>
            </a:r>
            <a:r>
              <a:rPr lang="fi-FI" dirty="0"/>
              <a:t> at ALD 2014, </a:t>
            </a:r>
            <a:r>
              <a:rPr lang="fi-FI" dirty="0" err="1"/>
              <a:t>Kyoto</a:t>
            </a:r>
            <a:endParaRPr lang="fi-FI" b="1" dirty="0"/>
          </a:p>
          <a:p>
            <a:r>
              <a:rPr lang="fi-FI" dirty="0"/>
              <a:t>3) Presentation at ALD 2014, </a:t>
            </a:r>
            <a:r>
              <a:rPr lang="fi-FI" dirty="0" err="1"/>
              <a:t>Kyoto</a:t>
            </a:r>
            <a:endParaRPr lang="fi-FI" b="1" dirty="0"/>
          </a:p>
          <a:p>
            <a:r>
              <a:rPr lang="fi-FI" dirty="0"/>
              <a:t>4) ALD </a:t>
            </a:r>
            <a:r>
              <a:rPr lang="fi-FI" dirty="0" err="1"/>
              <a:t>history</a:t>
            </a:r>
            <a:r>
              <a:rPr lang="fi-FI" dirty="0"/>
              <a:t> </a:t>
            </a:r>
            <a:r>
              <a:rPr lang="fi-FI" dirty="0" err="1"/>
              <a:t>tutorial</a:t>
            </a:r>
            <a:r>
              <a:rPr lang="fi-FI" dirty="0"/>
              <a:t> at ALD 2014, </a:t>
            </a:r>
            <a:r>
              <a:rPr lang="fi-FI" dirty="0" err="1"/>
              <a:t>Kyoto</a:t>
            </a:r>
            <a:endParaRPr lang="fi-FI" b="1" dirty="0"/>
          </a:p>
          <a:p>
            <a:r>
              <a:rPr lang="en-US" dirty="0"/>
              <a:t>5) Essay on the early history of </a:t>
            </a:r>
            <a:r>
              <a:rPr lang="en-US" dirty="0" smtClean="0"/>
              <a:t>ALE-ALD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6) Website for ALD history and </a:t>
            </a:r>
            <a:r>
              <a:rPr lang="en-US" dirty="0" smtClean="0"/>
              <a:t>VPHA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7) Exhibition: 40 years of ALD in Finland - Photos, Stories (FinALD40</a:t>
            </a:r>
            <a:r>
              <a:rPr lang="en-US" dirty="0" smtClean="0"/>
              <a:t>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8) Review article/essay on the early history of </a:t>
            </a:r>
            <a:r>
              <a:rPr lang="en-US" dirty="0" smtClean="0"/>
              <a:t>ML-ALD</a:t>
            </a:r>
          </a:p>
          <a:p>
            <a:r>
              <a:rPr lang="fi-FI" dirty="0"/>
              <a:t>9) Presentation at ALD 2016</a:t>
            </a:r>
            <a:endParaRPr lang="fi-FI" b="1" dirty="0"/>
          </a:p>
          <a:p>
            <a:r>
              <a:rPr lang="en-US" dirty="0"/>
              <a:t>10) Optional: general ALD history review article</a:t>
            </a:r>
            <a:endParaRPr lang="en-US" b="1" dirty="0"/>
          </a:p>
          <a:p>
            <a:r>
              <a:rPr lang="fi-FI" dirty="0"/>
              <a:t>11) </a:t>
            </a:r>
            <a:r>
              <a:rPr lang="fi-FI" dirty="0" err="1"/>
              <a:t>Updating</a:t>
            </a:r>
            <a:r>
              <a:rPr lang="fi-FI" dirty="0"/>
              <a:t> </a:t>
            </a:r>
            <a:r>
              <a:rPr lang="fi-FI" dirty="0" err="1"/>
              <a:t>wikipedia</a:t>
            </a:r>
            <a:endParaRPr lang="fi-FI" b="1" dirty="0"/>
          </a:p>
          <a:p>
            <a:r>
              <a:rPr lang="fi-FI" dirty="0"/>
              <a:t>12) </a:t>
            </a:r>
            <a:r>
              <a:rPr lang="fi-FI" dirty="0" err="1"/>
              <a:t>Closing</a:t>
            </a:r>
            <a:r>
              <a:rPr lang="fi-FI" dirty="0"/>
              <a:t> the </a:t>
            </a:r>
            <a:r>
              <a:rPr lang="fi-FI" dirty="0" smtClean="0"/>
              <a:t>VPHA</a:t>
            </a:r>
            <a:endParaRPr lang="fi-FI" b="1" dirty="0"/>
          </a:p>
        </p:txBody>
      </p:sp>
      <p:sp>
        <p:nvSpPr>
          <p:cNvPr id="26" name="Oval 25"/>
          <p:cNvSpPr/>
          <p:nvPr/>
        </p:nvSpPr>
        <p:spPr>
          <a:xfrm>
            <a:off x="179512" y="48596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TextBox 27"/>
          <p:cNvSpPr txBox="1"/>
          <p:nvPr/>
        </p:nvSpPr>
        <p:spPr>
          <a:xfrm>
            <a:off x="472792" y="436602"/>
            <a:ext cx="3674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LinkedIn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question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May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6, 2013</a:t>
            </a:r>
            <a:endParaRPr lang="fi-FI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79512" y="83671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TextBox 29"/>
          <p:cNvSpPr txBox="1"/>
          <p:nvPr/>
        </p:nvSpPr>
        <p:spPr>
          <a:xfrm>
            <a:off x="472792" y="1196752"/>
            <a:ext cx="8531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 smtClean="0">
                <a:solidFill>
                  <a:srgbClr val="00B050"/>
                </a:solidFill>
              </a:rPr>
              <a:t>Publication</a:t>
            </a:r>
            <a:r>
              <a:rPr lang="fi-FI" sz="2000" dirty="0" smtClean="0">
                <a:solidFill>
                  <a:srgbClr val="00B050"/>
                </a:solidFill>
              </a:rPr>
              <a:t> </a:t>
            </a:r>
            <a:r>
              <a:rPr lang="fi-FI" sz="2000" dirty="0" err="1" smtClean="0">
                <a:solidFill>
                  <a:srgbClr val="00B050"/>
                </a:solidFill>
              </a:rPr>
              <a:t>Plan</a:t>
            </a:r>
            <a:r>
              <a:rPr lang="fi-FI" sz="2000" dirty="0">
                <a:solidFill>
                  <a:srgbClr val="00B050"/>
                </a:solidFill>
              </a:rPr>
              <a:t> </a:t>
            </a:r>
            <a:r>
              <a:rPr lang="fi-FI" sz="2000" dirty="0" err="1" smtClean="0">
                <a:solidFill>
                  <a:srgbClr val="00B050"/>
                </a:solidFill>
              </a:rPr>
              <a:t>October</a:t>
            </a:r>
            <a:r>
              <a:rPr lang="fi-FI" sz="2000" dirty="0" smtClean="0">
                <a:solidFill>
                  <a:srgbClr val="00B050"/>
                </a:solidFill>
              </a:rPr>
              <a:t> </a:t>
            </a:r>
            <a:r>
              <a:rPr lang="fi-FI" sz="2000" dirty="0">
                <a:solidFill>
                  <a:srgbClr val="00B050"/>
                </a:solidFill>
              </a:rPr>
              <a:t>18, </a:t>
            </a:r>
            <a:r>
              <a:rPr lang="fi-FI" sz="2000" dirty="0" smtClean="0">
                <a:solidFill>
                  <a:srgbClr val="00B050"/>
                </a:solidFill>
              </a:rPr>
              <a:t>2013 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updated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Jan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13,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2014 &amp; April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5,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2015)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179512" y="119675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TextBox 31"/>
          <p:cNvSpPr txBox="1"/>
          <p:nvPr/>
        </p:nvSpPr>
        <p:spPr>
          <a:xfrm>
            <a:off x="472792" y="827420"/>
            <a:ext cx="6079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VPHA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opened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July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25, 2013 + ALD 2013 San Diego</a:t>
            </a:r>
            <a:endParaRPr lang="fi-FI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6792" y="413956"/>
            <a:ext cx="8999984" cy="78279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Rectangle 3"/>
          <p:cNvSpPr/>
          <p:nvPr/>
        </p:nvSpPr>
        <p:spPr>
          <a:xfrm>
            <a:off x="473123" y="6073551"/>
            <a:ext cx="57963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dirty="0">
                <a:hlinkClick r:id="rId5"/>
              </a:rPr>
              <a:t>http://</a:t>
            </a:r>
            <a:r>
              <a:rPr lang="fi-FI" sz="1400" dirty="0" smtClean="0">
                <a:hlinkClick r:id="rId5"/>
              </a:rPr>
              <a:t>vph-ald.com/Publication%20Plan.html</a:t>
            </a:r>
            <a:r>
              <a:rPr lang="fi-FI" sz="1400" dirty="0" smtClean="0"/>
              <a:t> </a:t>
            </a:r>
            <a:endParaRPr lang="fi-FI" sz="1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954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73"/>
    </mc:Choice>
    <mc:Fallback>
      <p:transition spd="slow" advTm="49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5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/>
          <p:nvPr/>
        </p:nvCxnSpPr>
        <p:spPr>
          <a:xfrm>
            <a:off x="611560" y="188640"/>
            <a:ext cx="71287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620000" y="44624"/>
            <a:ext cx="1066800" cy="329184"/>
          </a:xfrm>
        </p:spPr>
        <p:txBody>
          <a:bodyPr/>
          <a:lstStyle/>
          <a:p>
            <a:fld id="{F6E7EEAA-3AD8-4158-98D9-A393657B6B32}" type="slidenum">
              <a:rPr lang="fi-FI" smtClean="0"/>
              <a:pPr/>
              <a:t>14</a:t>
            </a:fld>
            <a:endParaRPr lang="fi-FI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307613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" t="13266" r="18476" b="38425"/>
          <a:stretch/>
        </p:blipFill>
        <p:spPr bwMode="auto">
          <a:xfrm>
            <a:off x="5364088" y="2562894"/>
            <a:ext cx="2968257" cy="331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043608" y="4077072"/>
            <a:ext cx="3206396" cy="1953493"/>
            <a:chOff x="1043608" y="4580123"/>
            <a:chExt cx="3206396" cy="1953493"/>
          </a:xfrm>
        </p:grpSpPr>
        <p:pic>
          <p:nvPicPr>
            <p:cNvPr id="49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30" t="11573" r="5991" b="22808"/>
            <a:stretch/>
          </p:blipFill>
          <p:spPr bwMode="auto">
            <a:xfrm>
              <a:off x="1043608" y="4580123"/>
              <a:ext cx="3206396" cy="1953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115616" y="4581128"/>
              <a:ext cx="2069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 err="1" smtClean="0"/>
                <a:t>Malygin</a:t>
              </a:r>
              <a:r>
                <a:rPr lang="fi-FI" dirty="0" smtClean="0"/>
                <a:t> </a:t>
              </a:r>
              <a:r>
                <a:rPr lang="fi-FI" dirty="0" err="1" smtClean="0"/>
                <a:t>laboratory</a:t>
              </a:r>
              <a:endParaRPr lang="fi-FI" dirty="0"/>
            </a:p>
          </p:txBody>
        </p:sp>
      </p:grp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72" y="2276872"/>
            <a:ext cx="2937436" cy="2025532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" name="Oval 24"/>
          <p:cNvSpPr/>
          <p:nvPr/>
        </p:nvSpPr>
        <p:spPr>
          <a:xfrm>
            <a:off x="61156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26" name="Straight Connector 25"/>
          <p:cNvCxnSpPr/>
          <p:nvPr/>
        </p:nvCxnSpPr>
        <p:spPr>
          <a:xfrm>
            <a:off x="1907704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851920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796136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97160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Oval 30"/>
          <p:cNvSpPr/>
          <p:nvPr/>
        </p:nvSpPr>
        <p:spPr>
          <a:xfrm>
            <a:off x="1403648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Oval 31"/>
          <p:cNvSpPr/>
          <p:nvPr/>
        </p:nvSpPr>
        <p:spPr>
          <a:xfrm>
            <a:off x="1547664" y="116632"/>
            <a:ext cx="144016" cy="144016"/>
          </a:xfrm>
          <a:prstGeom prst="ellipse">
            <a:avLst/>
          </a:prstGeom>
          <a:solidFill>
            <a:srgbClr val="00B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Oval 29"/>
          <p:cNvSpPr/>
          <p:nvPr/>
        </p:nvSpPr>
        <p:spPr>
          <a:xfrm>
            <a:off x="179512" y="48596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TextBox 32"/>
          <p:cNvSpPr txBox="1"/>
          <p:nvPr/>
        </p:nvSpPr>
        <p:spPr>
          <a:xfrm>
            <a:off x="472792" y="436602"/>
            <a:ext cx="3674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LinkedIn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question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May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6, 2013</a:t>
            </a:r>
            <a:endParaRPr lang="fi-FI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512" y="83671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TextBox 34"/>
          <p:cNvSpPr txBox="1"/>
          <p:nvPr/>
        </p:nvSpPr>
        <p:spPr>
          <a:xfrm>
            <a:off x="472792" y="1196752"/>
            <a:ext cx="8531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Publication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Plan</a:t>
            </a:r>
            <a:r>
              <a:rPr lang="fi-FI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October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>
                <a:solidFill>
                  <a:schemeClr val="bg1">
                    <a:lumMod val="50000"/>
                  </a:schemeClr>
                </a:solidFill>
              </a:rPr>
              <a:t>18, 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2013 (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updated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Jan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13,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2014 &amp; April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5,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2015)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179512" y="119675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7" name="TextBox 36"/>
          <p:cNvSpPr txBox="1"/>
          <p:nvPr/>
        </p:nvSpPr>
        <p:spPr>
          <a:xfrm>
            <a:off x="472792" y="827420"/>
            <a:ext cx="6079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VPHA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opened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July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25, 2013 + ALD 2013 San Diego</a:t>
            </a:r>
            <a:endParaRPr lang="fi-FI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179512" y="156608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9" name="TextBox 38"/>
          <p:cNvSpPr txBox="1"/>
          <p:nvPr/>
        </p:nvSpPr>
        <p:spPr>
          <a:xfrm>
            <a:off x="472792" y="1556792"/>
            <a:ext cx="5695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rgbClr val="00B050"/>
                </a:solidFill>
              </a:rPr>
              <a:t>Puurunen </a:t>
            </a:r>
            <a:r>
              <a:rPr lang="fi-FI" sz="2000" dirty="0" err="1" smtClean="0">
                <a:solidFill>
                  <a:srgbClr val="00B050"/>
                </a:solidFill>
              </a:rPr>
              <a:t>visit</a:t>
            </a:r>
            <a:r>
              <a:rPr lang="fi-FI" sz="2000" dirty="0" smtClean="0">
                <a:solidFill>
                  <a:srgbClr val="00B050"/>
                </a:solidFill>
              </a:rPr>
              <a:t> to St. Petersburg </a:t>
            </a:r>
            <a:r>
              <a:rPr lang="fi-FI" sz="2000" dirty="0" err="1" smtClean="0">
                <a:solidFill>
                  <a:srgbClr val="00B050"/>
                </a:solidFill>
              </a:rPr>
              <a:t>November</a:t>
            </a:r>
            <a:r>
              <a:rPr lang="fi-FI" sz="2000" dirty="0" smtClean="0">
                <a:solidFill>
                  <a:srgbClr val="00B050"/>
                </a:solidFill>
              </a:rPr>
              <a:t> 2013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24701" y="436602"/>
            <a:ext cx="8999984" cy="108825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6" name="Straight Connector 5"/>
          <p:cNvCxnSpPr/>
          <p:nvPr/>
        </p:nvCxnSpPr>
        <p:spPr>
          <a:xfrm>
            <a:off x="2646806" y="6093296"/>
            <a:ext cx="53860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24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821"/>
    </mc:Choice>
    <mc:Fallback>
      <p:transition spd="slow" advTm="66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611560" y="188640"/>
            <a:ext cx="71287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620000" y="44624"/>
            <a:ext cx="1066800" cy="329184"/>
          </a:xfrm>
        </p:spPr>
        <p:txBody>
          <a:bodyPr/>
          <a:lstStyle/>
          <a:p>
            <a:fld id="{F6E7EEAA-3AD8-4158-98D9-A393657B6B32}" type="slidenum">
              <a:rPr lang="fi-FI" smtClean="0"/>
              <a:pPr/>
              <a:t>15</a:t>
            </a:fld>
            <a:endParaRPr lang="fi-FI" dirty="0"/>
          </a:p>
        </p:txBody>
      </p:sp>
      <p:grpSp>
        <p:nvGrpSpPr>
          <p:cNvPr id="18" name="Group 17"/>
          <p:cNvGrpSpPr/>
          <p:nvPr/>
        </p:nvGrpSpPr>
        <p:grpSpPr>
          <a:xfrm>
            <a:off x="395536" y="2647945"/>
            <a:ext cx="4572000" cy="2301167"/>
            <a:chOff x="323528" y="3212976"/>
            <a:chExt cx="4572000" cy="2301167"/>
          </a:xfrm>
        </p:grpSpPr>
        <p:pic>
          <p:nvPicPr>
            <p:cNvPr id="20484" name="Picture 4" descr="https://pbs.twimg.com/media/Boo2OC_IcAAuK_x.jpg:larg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004" y="3212976"/>
              <a:ext cx="3546744" cy="1963871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23528" y="5237144"/>
              <a:ext cx="4572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fi-FI" sz="1200" dirty="0">
                  <a:hlinkClick r:id="rId5"/>
                </a:rPr>
                <a:t>https://</a:t>
              </a:r>
              <a:r>
                <a:rPr lang="fi-FI" sz="1200" dirty="0" smtClean="0">
                  <a:hlinkClick r:id="rId5"/>
                </a:rPr>
                <a:t>twitter.com/rlpuu/status/471248727471325185</a:t>
              </a:r>
              <a:r>
                <a:rPr lang="fi-FI" sz="1200" dirty="0" smtClean="0"/>
                <a:t> </a:t>
              </a:r>
              <a:endParaRPr lang="fi-FI" sz="12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23728" y="3224009"/>
            <a:ext cx="4680520" cy="2653263"/>
            <a:chOff x="2051720" y="3789040"/>
            <a:chExt cx="4680520" cy="2653263"/>
          </a:xfrm>
        </p:grpSpPr>
        <p:sp>
          <p:nvSpPr>
            <p:cNvPr id="4" name="Rectangle 3"/>
            <p:cNvSpPr/>
            <p:nvPr/>
          </p:nvSpPr>
          <p:spPr>
            <a:xfrm>
              <a:off x="2160240" y="6165304"/>
              <a:ext cx="4572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fi-FI" sz="1200" dirty="0" smtClean="0">
                  <a:hlinkClick r:id="rId6"/>
                </a:rPr>
                <a:t>https</a:t>
              </a:r>
              <a:r>
                <a:rPr lang="fi-FI" sz="1200" dirty="0">
                  <a:hlinkClick r:id="rId6"/>
                </a:rPr>
                <a:t>://</a:t>
              </a:r>
              <a:r>
                <a:rPr lang="fi-FI" sz="1200" dirty="0" smtClean="0">
                  <a:hlinkClick r:id="rId6"/>
                </a:rPr>
                <a:t>twitter.com/rlpuu/status/471918113479348226</a:t>
              </a:r>
              <a:r>
                <a:rPr lang="fi-FI" sz="1200" dirty="0" smtClean="0"/>
                <a:t> </a:t>
              </a:r>
              <a:endParaRPr lang="fi-FI" sz="1200" dirty="0"/>
            </a:p>
          </p:txBody>
        </p:sp>
        <p:pic>
          <p:nvPicPr>
            <p:cNvPr id="45" name="Picture 2" descr="https://pbs.twimg.com/media/BoyXBg8CAAAKjYq.jpg:larg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3789040"/>
              <a:ext cx="3176624" cy="2376264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4754576" y="2647945"/>
            <a:ext cx="2625736" cy="2405881"/>
            <a:chOff x="4464496" y="3212976"/>
            <a:chExt cx="2625736" cy="2405881"/>
          </a:xfrm>
        </p:grpSpPr>
        <p:pic>
          <p:nvPicPr>
            <p:cNvPr id="20488" name="Picture 8" descr="File:Tuomo Suntola, 2014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212976"/>
              <a:ext cx="2518232" cy="1959714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4464496" y="5157192"/>
              <a:ext cx="262573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dirty="0">
                  <a:hlinkClick r:id="rId9"/>
                </a:rPr>
                <a:t>https://commons.wikimedia.org/wiki/File:Tuomo_Suntola,_</a:t>
              </a:r>
              <a:r>
                <a:rPr lang="fi-FI" sz="1200" dirty="0" smtClean="0">
                  <a:hlinkClick r:id="rId9"/>
                </a:rPr>
                <a:t>2014.JPG</a:t>
              </a:r>
              <a:r>
                <a:rPr lang="fi-FI" sz="1200" dirty="0" smtClean="0"/>
                <a:t> </a:t>
              </a:r>
              <a:endParaRPr lang="fi-FI" sz="12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430837" y="3163534"/>
            <a:ext cx="2173611" cy="2292723"/>
            <a:chOff x="6358829" y="3728565"/>
            <a:chExt cx="2173611" cy="2292723"/>
          </a:xfrm>
        </p:grpSpPr>
        <p:sp>
          <p:nvSpPr>
            <p:cNvPr id="11" name="TextBox 10"/>
            <p:cNvSpPr txBox="1"/>
            <p:nvPr/>
          </p:nvSpPr>
          <p:spPr>
            <a:xfrm>
              <a:off x="6358829" y="5744289"/>
              <a:ext cx="19575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Photo </a:t>
              </a:r>
              <a:r>
                <a:rPr lang="fi-FI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by</a:t>
              </a:r>
              <a:r>
                <a:rPr lang="fi-FI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Riikka Puurunen</a:t>
              </a:r>
              <a:endParaRPr lang="fi-FI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20489" name="Picture 9" descr="c:\data\ALDhistory\BALD2016\Drozd_BALD2014.jpe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49" t="4742" r="21251" b="10217"/>
            <a:stretch/>
          </p:blipFill>
          <p:spPr bwMode="auto">
            <a:xfrm>
              <a:off x="6444209" y="3728565"/>
              <a:ext cx="2088231" cy="2055197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6341373" y="2719953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>
                <a:solidFill>
                  <a:schemeClr val="bg1">
                    <a:lumMod val="95000"/>
                  </a:schemeClr>
                </a:solidFill>
              </a:rPr>
              <a:t>Suntola</a:t>
            </a:r>
            <a:endParaRPr lang="fi-FI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732221" y="321471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>
                <a:solidFill>
                  <a:schemeClr val="bg1">
                    <a:lumMod val="95000"/>
                  </a:schemeClr>
                </a:solidFill>
              </a:rPr>
              <a:t>Drozd</a:t>
            </a:r>
            <a:endParaRPr lang="fi-FI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61156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50" name="Straight Connector 49"/>
          <p:cNvCxnSpPr/>
          <p:nvPr/>
        </p:nvCxnSpPr>
        <p:spPr>
          <a:xfrm>
            <a:off x="1907704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851920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796136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97160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4" name="Oval 53"/>
          <p:cNvSpPr/>
          <p:nvPr/>
        </p:nvSpPr>
        <p:spPr>
          <a:xfrm>
            <a:off x="1403648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5" name="Oval 54"/>
          <p:cNvSpPr/>
          <p:nvPr/>
        </p:nvSpPr>
        <p:spPr>
          <a:xfrm>
            <a:off x="1547664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6" name="Oval 55"/>
          <p:cNvSpPr/>
          <p:nvPr/>
        </p:nvSpPr>
        <p:spPr>
          <a:xfrm>
            <a:off x="2483768" y="116632"/>
            <a:ext cx="144016" cy="144016"/>
          </a:xfrm>
          <a:prstGeom prst="ellipse">
            <a:avLst/>
          </a:prstGeom>
          <a:solidFill>
            <a:srgbClr val="00B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7" name="Oval 56"/>
          <p:cNvSpPr/>
          <p:nvPr/>
        </p:nvSpPr>
        <p:spPr>
          <a:xfrm>
            <a:off x="179512" y="48596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8" name="TextBox 57"/>
          <p:cNvSpPr txBox="1"/>
          <p:nvPr/>
        </p:nvSpPr>
        <p:spPr>
          <a:xfrm>
            <a:off x="472792" y="436602"/>
            <a:ext cx="3674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LinkedIn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question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May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6, 2013</a:t>
            </a:r>
            <a:endParaRPr lang="fi-FI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179512" y="83671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0" name="TextBox 59"/>
          <p:cNvSpPr txBox="1"/>
          <p:nvPr/>
        </p:nvSpPr>
        <p:spPr>
          <a:xfrm>
            <a:off x="472792" y="1196752"/>
            <a:ext cx="8531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Publication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Plan</a:t>
            </a:r>
            <a:r>
              <a:rPr lang="fi-FI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October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>
                <a:solidFill>
                  <a:schemeClr val="bg1">
                    <a:lumMod val="50000"/>
                  </a:schemeClr>
                </a:solidFill>
              </a:rPr>
              <a:t>18, 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2013 (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updated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Jan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13,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2014 &amp; April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5,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2015)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179512" y="119675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2" name="TextBox 61"/>
          <p:cNvSpPr txBox="1"/>
          <p:nvPr/>
        </p:nvSpPr>
        <p:spPr>
          <a:xfrm>
            <a:off x="472792" y="827420"/>
            <a:ext cx="6079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VPHA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opened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July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25, 2013 + ALD 2013 San Diego</a:t>
            </a:r>
            <a:endParaRPr lang="fi-FI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179512" y="156608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4" name="TextBox 63"/>
          <p:cNvSpPr txBox="1"/>
          <p:nvPr/>
        </p:nvSpPr>
        <p:spPr>
          <a:xfrm>
            <a:off x="472792" y="1556792"/>
            <a:ext cx="5695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Puurunen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visit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to St. Petersburg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November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2013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179512" y="192612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6" name="TextBox 65"/>
          <p:cNvSpPr txBox="1"/>
          <p:nvPr/>
        </p:nvSpPr>
        <p:spPr>
          <a:xfrm>
            <a:off x="472792" y="1916832"/>
            <a:ext cx="7180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 smtClean="0">
                <a:solidFill>
                  <a:srgbClr val="00B050"/>
                </a:solidFill>
              </a:rPr>
              <a:t>Baltic</a:t>
            </a:r>
            <a:r>
              <a:rPr lang="fi-FI" sz="2000" dirty="0" smtClean="0">
                <a:solidFill>
                  <a:srgbClr val="00B050"/>
                </a:solidFill>
              </a:rPr>
              <a:t> ALD 2014 Helsinki: VPHA </a:t>
            </a:r>
            <a:r>
              <a:rPr lang="fi-FI" sz="2000" dirty="0" err="1" smtClean="0">
                <a:solidFill>
                  <a:srgbClr val="00B050"/>
                </a:solidFill>
              </a:rPr>
              <a:t>poster</a:t>
            </a:r>
            <a:r>
              <a:rPr lang="fi-FI" sz="2000" dirty="0" smtClean="0">
                <a:solidFill>
                  <a:srgbClr val="00B050"/>
                </a:solidFill>
              </a:rPr>
              <a:t> + </a:t>
            </a:r>
            <a:r>
              <a:rPr lang="fi-FI" sz="2000" dirty="0" smtClean="0">
                <a:solidFill>
                  <a:srgbClr val="00B0F0"/>
                </a:solidFill>
              </a:rPr>
              <a:t>FinALD40 </a:t>
            </a:r>
            <a:r>
              <a:rPr lang="fi-FI" sz="2000" dirty="0" err="1" smtClean="0">
                <a:solidFill>
                  <a:srgbClr val="00B0F0"/>
                </a:solidFill>
              </a:rPr>
              <a:t>exhibition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7668" y="368660"/>
            <a:ext cx="8999984" cy="155746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5951021"/>
            <a:ext cx="5147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>
                <a:solidFill>
                  <a:schemeClr val="bg1">
                    <a:lumMod val="50000"/>
                  </a:schemeClr>
                </a:solidFill>
              </a:rPr>
              <a:t>Access </a:t>
            </a:r>
            <a:r>
              <a:rPr lang="fi-FI" dirty="0" err="1" smtClean="0">
                <a:solidFill>
                  <a:schemeClr val="bg1">
                    <a:lumMod val="50000"/>
                  </a:schemeClr>
                </a:solidFill>
              </a:rPr>
              <a:t>through</a:t>
            </a:r>
            <a:r>
              <a:rPr lang="fi-FI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  <a:endParaRPr lang="fi-FI" dirty="0" smtClean="0">
              <a:solidFill>
                <a:schemeClr val="bg1">
                  <a:lumMod val="50000"/>
                </a:schemeClr>
              </a:solidFill>
              <a:hlinkClick r:id="rId11"/>
            </a:endParaRPr>
          </a:p>
          <a:p>
            <a:r>
              <a:rPr lang="fi-FI" dirty="0" smtClean="0">
                <a:solidFill>
                  <a:schemeClr val="bg1">
                    <a:lumMod val="50000"/>
                  </a:schemeClr>
                </a:solidFill>
                <a:hlinkClick r:id="rId11"/>
              </a:rPr>
              <a:t>http</a:t>
            </a:r>
            <a:r>
              <a:rPr lang="fi-FI" dirty="0">
                <a:solidFill>
                  <a:schemeClr val="bg1">
                    <a:lumMod val="50000"/>
                  </a:schemeClr>
                </a:solidFill>
                <a:hlinkClick r:id="rId11"/>
              </a:rPr>
              <a:t>://</a:t>
            </a:r>
            <a:r>
              <a:rPr lang="fi-FI" dirty="0" smtClean="0">
                <a:solidFill>
                  <a:schemeClr val="bg1">
                    <a:lumMod val="50000"/>
                  </a:schemeClr>
                </a:solidFill>
                <a:hlinkClick r:id="rId11"/>
              </a:rPr>
              <a:t>vph-ald.com/ALD-history-publications.html</a:t>
            </a:r>
            <a:r>
              <a:rPr lang="fi-FI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fi-FI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92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648"/>
    </mc:Choice>
    <mc:Fallback>
      <p:transition spd="slow" advTm="64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>
          <a:xfrm>
            <a:off x="611560" y="188640"/>
            <a:ext cx="71287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620000" y="44624"/>
            <a:ext cx="1066800" cy="329184"/>
          </a:xfrm>
        </p:spPr>
        <p:txBody>
          <a:bodyPr/>
          <a:lstStyle/>
          <a:p>
            <a:fld id="{F6E7EEAA-3AD8-4158-98D9-A393657B6B32}" type="slidenum">
              <a:rPr lang="fi-FI" smtClean="0"/>
              <a:pPr/>
              <a:t>16</a:t>
            </a:fld>
            <a:endParaRPr lang="fi-FI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71873"/>
            <a:ext cx="2905125" cy="211455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699792" y="3447937"/>
            <a:ext cx="3292460" cy="2550477"/>
            <a:chOff x="2699792" y="4005064"/>
            <a:chExt cx="3292460" cy="2550477"/>
          </a:xfrm>
        </p:grpSpPr>
        <p:pic>
          <p:nvPicPr>
            <p:cNvPr id="21510" name="Picture 6" descr="https://pbs.twimg.com/media/BxMlni0IAAE0sIx.jpg:larg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4005064"/>
              <a:ext cx="3176667" cy="2363887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2699792" y="6309320"/>
              <a:ext cx="329246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000" dirty="0">
                  <a:hlinkClick r:id="rId6"/>
                </a:rPr>
                <a:t>https://</a:t>
              </a:r>
              <a:r>
                <a:rPr lang="fi-FI" sz="1000" dirty="0" smtClean="0">
                  <a:hlinkClick r:id="rId6"/>
                </a:rPr>
                <a:t>twitter.com/rlpuu/status/509792544373620736</a:t>
              </a:r>
              <a:r>
                <a:rPr lang="fi-FI" sz="1000" dirty="0" smtClean="0"/>
                <a:t> </a:t>
              </a:r>
              <a:endParaRPr lang="fi-FI" sz="10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64088" y="2852936"/>
            <a:ext cx="3470932" cy="2179177"/>
            <a:chOff x="5364088" y="3410063"/>
            <a:chExt cx="3470932" cy="2179177"/>
          </a:xfrm>
        </p:grpSpPr>
        <p:sp>
          <p:nvSpPr>
            <p:cNvPr id="50" name="Rectangle 49"/>
            <p:cNvSpPr/>
            <p:nvPr/>
          </p:nvSpPr>
          <p:spPr>
            <a:xfrm>
              <a:off x="8042932" y="3720543"/>
              <a:ext cx="79208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000" dirty="0">
                  <a:solidFill>
                    <a:schemeClr val="bg1">
                      <a:lumMod val="95000"/>
                    </a:schemeClr>
                  </a:solidFill>
                  <a:hlinkClick r:id="rId7"/>
                </a:rPr>
                <a:t>https://</a:t>
              </a:r>
              <a:r>
                <a:rPr lang="fi-FI" sz="1000" dirty="0" smtClean="0">
                  <a:solidFill>
                    <a:schemeClr val="bg1">
                      <a:lumMod val="95000"/>
                    </a:schemeClr>
                  </a:solidFill>
                  <a:hlinkClick r:id="rId7"/>
                </a:rPr>
                <a:t>twitter.com/rlpuu/status/478367321572913152</a:t>
              </a:r>
              <a:r>
                <a:rPr lang="fi-FI" sz="1000" dirty="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endParaRPr lang="fi-FI" sz="1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49" name="Picture 2" descr="https://pbs.twimg.com/media/BqOAi1UCcAATbQZ.jpg:larg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3410063"/>
              <a:ext cx="2678844" cy="2179177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Oval 38"/>
          <p:cNvSpPr/>
          <p:nvPr/>
        </p:nvSpPr>
        <p:spPr>
          <a:xfrm>
            <a:off x="61156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40" name="Straight Connector 39"/>
          <p:cNvCxnSpPr/>
          <p:nvPr/>
        </p:nvCxnSpPr>
        <p:spPr>
          <a:xfrm>
            <a:off x="1907704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851920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796136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97160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1" name="Oval 50"/>
          <p:cNvSpPr/>
          <p:nvPr/>
        </p:nvSpPr>
        <p:spPr>
          <a:xfrm>
            <a:off x="1403648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2" name="Oval 51"/>
          <p:cNvSpPr/>
          <p:nvPr/>
        </p:nvSpPr>
        <p:spPr>
          <a:xfrm>
            <a:off x="1547664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3" name="Oval 52"/>
          <p:cNvSpPr/>
          <p:nvPr/>
        </p:nvSpPr>
        <p:spPr>
          <a:xfrm>
            <a:off x="2483768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4" name="Oval 53"/>
          <p:cNvSpPr/>
          <p:nvPr/>
        </p:nvSpPr>
        <p:spPr>
          <a:xfrm>
            <a:off x="2771800" y="116632"/>
            <a:ext cx="144016" cy="144016"/>
          </a:xfrm>
          <a:prstGeom prst="ellipse">
            <a:avLst/>
          </a:prstGeom>
          <a:solidFill>
            <a:srgbClr val="00B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7" name="Oval 36"/>
          <p:cNvSpPr/>
          <p:nvPr/>
        </p:nvSpPr>
        <p:spPr>
          <a:xfrm>
            <a:off x="179512" y="48596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5" name="TextBox 54"/>
          <p:cNvSpPr txBox="1"/>
          <p:nvPr/>
        </p:nvSpPr>
        <p:spPr>
          <a:xfrm>
            <a:off x="472792" y="436602"/>
            <a:ext cx="3674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LinkedIn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question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May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6, 2013</a:t>
            </a:r>
            <a:endParaRPr lang="fi-FI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179512" y="83671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7" name="TextBox 56"/>
          <p:cNvSpPr txBox="1"/>
          <p:nvPr/>
        </p:nvSpPr>
        <p:spPr>
          <a:xfrm>
            <a:off x="472792" y="1196752"/>
            <a:ext cx="8531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Publication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Plan</a:t>
            </a:r>
            <a:r>
              <a:rPr lang="fi-FI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October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>
                <a:solidFill>
                  <a:schemeClr val="bg1">
                    <a:lumMod val="50000"/>
                  </a:schemeClr>
                </a:solidFill>
              </a:rPr>
              <a:t>18, 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2013 (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updated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Jan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13,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2014 &amp; April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5,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2015)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179512" y="119675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9" name="TextBox 58"/>
          <p:cNvSpPr txBox="1"/>
          <p:nvPr/>
        </p:nvSpPr>
        <p:spPr>
          <a:xfrm>
            <a:off x="472792" y="827420"/>
            <a:ext cx="6079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VPHA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opened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July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25, 2013 + ALD 2013 San Diego</a:t>
            </a:r>
            <a:endParaRPr lang="fi-FI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179512" y="156608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1" name="TextBox 60"/>
          <p:cNvSpPr txBox="1"/>
          <p:nvPr/>
        </p:nvSpPr>
        <p:spPr>
          <a:xfrm>
            <a:off x="472792" y="1556792"/>
            <a:ext cx="5695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Puurunen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visit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to St. Petersburg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November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2013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179512" y="192612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3" name="TextBox 62"/>
          <p:cNvSpPr txBox="1"/>
          <p:nvPr/>
        </p:nvSpPr>
        <p:spPr>
          <a:xfrm>
            <a:off x="472792" y="1916832"/>
            <a:ext cx="7180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Baltic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ALD 2014 Helsinki: VPHA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poster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+ FinALD40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exhibition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179512" y="228616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5" name="TextBox 64"/>
          <p:cNvSpPr txBox="1"/>
          <p:nvPr/>
        </p:nvSpPr>
        <p:spPr>
          <a:xfrm>
            <a:off x="472792" y="2276872"/>
            <a:ext cx="5388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rgbClr val="00B050"/>
                </a:solidFill>
              </a:rPr>
              <a:t>ALD 2014 </a:t>
            </a:r>
            <a:r>
              <a:rPr lang="fi-FI" sz="2000" dirty="0" err="1" smtClean="0">
                <a:solidFill>
                  <a:srgbClr val="00B050"/>
                </a:solidFill>
              </a:rPr>
              <a:t>Kyoto</a:t>
            </a:r>
            <a:r>
              <a:rPr lang="fi-FI" sz="2000" dirty="0" smtClean="0">
                <a:solidFill>
                  <a:srgbClr val="00B050"/>
                </a:solidFill>
              </a:rPr>
              <a:t>: </a:t>
            </a:r>
            <a:r>
              <a:rPr lang="fi-FI" sz="2000" dirty="0" err="1" smtClean="0">
                <a:solidFill>
                  <a:srgbClr val="00B050"/>
                </a:solidFill>
              </a:rPr>
              <a:t>history</a:t>
            </a:r>
            <a:r>
              <a:rPr lang="fi-FI" sz="2000" dirty="0" smtClean="0">
                <a:solidFill>
                  <a:srgbClr val="00B050"/>
                </a:solidFill>
              </a:rPr>
              <a:t> </a:t>
            </a:r>
            <a:r>
              <a:rPr lang="fi-FI" sz="2000" dirty="0" err="1" smtClean="0">
                <a:solidFill>
                  <a:srgbClr val="00B050"/>
                </a:solidFill>
              </a:rPr>
              <a:t>tutorial</a:t>
            </a:r>
            <a:r>
              <a:rPr lang="fi-FI" sz="2000" dirty="0" smtClean="0">
                <a:solidFill>
                  <a:srgbClr val="00B050"/>
                </a:solidFill>
              </a:rPr>
              <a:t> + </a:t>
            </a:r>
            <a:r>
              <a:rPr lang="fi-FI" sz="2000" dirty="0" err="1" smtClean="0">
                <a:solidFill>
                  <a:srgbClr val="00B050"/>
                </a:solidFill>
              </a:rPr>
              <a:t>two</a:t>
            </a:r>
            <a:r>
              <a:rPr lang="fi-FI" sz="2000" dirty="0" smtClean="0">
                <a:solidFill>
                  <a:srgbClr val="00B050"/>
                </a:solidFill>
              </a:rPr>
              <a:t> </a:t>
            </a:r>
            <a:r>
              <a:rPr lang="fi-FI" sz="2000" dirty="0" err="1" smtClean="0">
                <a:solidFill>
                  <a:srgbClr val="00B050"/>
                </a:solidFill>
              </a:rPr>
              <a:t>posters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44016" y="465349"/>
            <a:ext cx="8999984" cy="182081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TextBox 32"/>
          <p:cNvSpPr txBox="1"/>
          <p:nvPr/>
        </p:nvSpPr>
        <p:spPr>
          <a:xfrm>
            <a:off x="467544" y="5949280"/>
            <a:ext cx="5147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>
                <a:solidFill>
                  <a:schemeClr val="bg1">
                    <a:lumMod val="50000"/>
                  </a:schemeClr>
                </a:solidFill>
              </a:rPr>
              <a:t>Access </a:t>
            </a:r>
            <a:r>
              <a:rPr lang="fi-FI" dirty="0" err="1" smtClean="0">
                <a:solidFill>
                  <a:schemeClr val="bg1">
                    <a:lumMod val="50000"/>
                  </a:schemeClr>
                </a:solidFill>
              </a:rPr>
              <a:t>through</a:t>
            </a:r>
            <a:r>
              <a:rPr lang="fi-FI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  <a:endParaRPr lang="fi-FI" dirty="0" smtClean="0">
              <a:solidFill>
                <a:schemeClr val="bg1">
                  <a:lumMod val="50000"/>
                </a:schemeClr>
              </a:solidFill>
              <a:hlinkClick r:id="rId9"/>
            </a:endParaRPr>
          </a:p>
          <a:p>
            <a:r>
              <a:rPr lang="fi-FI" dirty="0" smtClean="0">
                <a:solidFill>
                  <a:schemeClr val="bg1">
                    <a:lumMod val="50000"/>
                  </a:schemeClr>
                </a:solidFill>
                <a:hlinkClick r:id="rId9"/>
              </a:rPr>
              <a:t>http</a:t>
            </a:r>
            <a:r>
              <a:rPr lang="fi-FI" dirty="0">
                <a:solidFill>
                  <a:schemeClr val="bg1">
                    <a:lumMod val="50000"/>
                  </a:schemeClr>
                </a:solidFill>
                <a:hlinkClick r:id="rId9"/>
              </a:rPr>
              <a:t>://</a:t>
            </a:r>
            <a:r>
              <a:rPr lang="fi-FI" dirty="0" smtClean="0">
                <a:solidFill>
                  <a:schemeClr val="bg1">
                    <a:lumMod val="50000"/>
                  </a:schemeClr>
                </a:solidFill>
                <a:hlinkClick r:id="rId9"/>
              </a:rPr>
              <a:t>vph-ald.com/ALD-history-publications.html</a:t>
            </a:r>
            <a:r>
              <a:rPr lang="fi-FI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fi-FI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40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97"/>
    </mc:Choice>
    <mc:Fallback>
      <p:transition spd="slow" advTm="50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/>
        </p:nvCxnSpPr>
        <p:spPr>
          <a:xfrm>
            <a:off x="611560" y="188640"/>
            <a:ext cx="71287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620000" y="44624"/>
            <a:ext cx="1066800" cy="329184"/>
          </a:xfrm>
        </p:spPr>
        <p:txBody>
          <a:bodyPr/>
          <a:lstStyle/>
          <a:p>
            <a:fld id="{F6E7EEAA-3AD8-4158-98D9-A393657B6B32}" type="slidenum">
              <a:rPr lang="fi-FI" smtClean="0"/>
              <a:pPr/>
              <a:t>17</a:t>
            </a:fld>
            <a:endParaRPr lang="fi-FI" dirty="0"/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11"/>
          <a:stretch/>
        </p:blipFill>
        <p:spPr bwMode="auto">
          <a:xfrm>
            <a:off x="498116" y="3212976"/>
            <a:ext cx="8178340" cy="267358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3" name="Oval 52"/>
          <p:cNvSpPr/>
          <p:nvPr/>
        </p:nvSpPr>
        <p:spPr>
          <a:xfrm>
            <a:off x="61156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54" name="Straight Connector 53"/>
          <p:cNvCxnSpPr/>
          <p:nvPr/>
        </p:nvCxnSpPr>
        <p:spPr>
          <a:xfrm>
            <a:off x="1907704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851920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796136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97160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8" name="Oval 57"/>
          <p:cNvSpPr/>
          <p:nvPr/>
        </p:nvSpPr>
        <p:spPr>
          <a:xfrm>
            <a:off x="1403648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9" name="Oval 58"/>
          <p:cNvSpPr/>
          <p:nvPr/>
        </p:nvSpPr>
        <p:spPr>
          <a:xfrm>
            <a:off x="1547664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0" name="Oval 59"/>
          <p:cNvSpPr/>
          <p:nvPr/>
        </p:nvSpPr>
        <p:spPr>
          <a:xfrm>
            <a:off x="2483768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1" name="Oval 60"/>
          <p:cNvSpPr/>
          <p:nvPr/>
        </p:nvSpPr>
        <p:spPr>
          <a:xfrm>
            <a:off x="277180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2" name="Oval 61"/>
          <p:cNvSpPr/>
          <p:nvPr/>
        </p:nvSpPr>
        <p:spPr>
          <a:xfrm>
            <a:off x="3419872" y="116632"/>
            <a:ext cx="144016" cy="144016"/>
          </a:xfrm>
          <a:prstGeom prst="ellipse">
            <a:avLst/>
          </a:prstGeom>
          <a:solidFill>
            <a:srgbClr val="00B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3" name="Oval 62"/>
          <p:cNvSpPr/>
          <p:nvPr/>
        </p:nvSpPr>
        <p:spPr>
          <a:xfrm>
            <a:off x="179512" y="48596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4" name="TextBox 63"/>
          <p:cNvSpPr txBox="1"/>
          <p:nvPr/>
        </p:nvSpPr>
        <p:spPr>
          <a:xfrm>
            <a:off x="472792" y="436602"/>
            <a:ext cx="3674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LinkedIn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question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May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6, 2013</a:t>
            </a:r>
            <a:endParaRPr lang="fi-FI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179512" y="83671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6" name="TextBox 65"/>
          <p:cNvSpPr txBox="1"/>
          <p:nvPr/>
        </p:nvSpPr>
        <p:spPr>
          <a:xfrm>
            <a:off x="472792" y="1196752"/>
            <a:ext cx="8531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Publication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Plan</a:t>
            </a:r>
            <a:r>
              <a:rPr lang="fi-FI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October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>
                <a:solidFill>
                  <a:schemeClr val="bg1">
                    <a:lumMod val="50000"/>
                  </a:schemeClr>
                </a:solidFill>
              </a:rPr>
              <a:t>18, 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2013 (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updated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Jan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13,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2014 &amp; April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5,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2015)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179512" y="119675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8" name="TextBox 67"/>
          <p:cNvSpPr txBox="1"/>
          <p:nvPr/>
        </p:nvSpPr>
        <p:spPr>
          <a:xfrm>
            <a:off x="472792" y="827420"/>
            <a:ext cx="6079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VPHA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opened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July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25, 2013 + ALD 2013 San Diego</a:t>
            </a:r>
            <a:endParaRPr lang="fi-FI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179512" y="156608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0" name="TextBox 69"/>
          <p:cNvSpPr txBox="1"/>
          <p:nvPr/>
        </p:nvSpPr>
        <p:spPr>
          <a:xfrm>
            <a:off x="472792" y="1556792"/>
            <a:ext cx="5695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Puurunen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visit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to St. Petersburg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November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2013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179512" y="192612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2" name="TextBox 71"/>
          <p:cNvSpPr txBox="1"/>
          <p:nvPr/>
        </p:nvSpPr>
        <p:spPr>
          <a:xfrm>
            <a:off x="472792" y="1916832"/>
            <a:ext cx="7180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Baltic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ALD 2014 Helsinki: VPHA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poster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+ FinALD40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exhibition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179512" y="228616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4" name="TextBox 73"/>
          <p:cNvSpPr txBox="1"/>
          <p:nvPr/>
        </p:nvSpPr>
        <p:spPr>
          <a:xfrm>
            <a:off x="472792" y="2276872"/>
            <a:ext cx="5388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ALD 2014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Kyoto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history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tutorial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+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two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posters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179512" y="264620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7" name="Rectangle 76"/>
          <p:cNvSpPr/>
          <p:nvPr/>
        </p:nvSpPr>
        <p:spPr>
          <a:xfrm>
            <a:off x="144016" y="436602"/>
            <a:ext cx="8999984" cy="219566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8" name="TextBox 77"/>
          <p:cNvSpPr txBox="1"/>
          <p:nvPr/>
        </p:nvSpPr>
        <p:spPr>
          <a:xfrm>
            <a:off x="472792" y="2636912"/>
            <a:ext cx="7691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rgbClr val="00B050"/>
                </a:solidFill>
              </a:rPr>
              <a:t>”</a:t>
            </a:r>
            <a:r>
              <a:rPr lang="fi-FI" sz="2000" dirty="0" err="1" smtClean="0">
                <a:solidFill>
                  <a:srgbClr val="00B050"/>
                </a:solidFill>
              </a:rPr>
              <a:t>Suntola’s</a:t>
            </a:r>
            <a:r>
              <a:rPr lang="fi-FI" sz="2000" dirty="0" smtClean="0">
                <a:solidFill>
                  <a:srgbClr val="00B050"/>
                </a:solidFill>
              </a:rPr>
              <a:t> ALE </a:t>
            </a:r>
            <a:r>
              <a:rPr lang="fi-FI" sz="2000" dirty="0" err="1" smtClean="0">
                <a:solidFill>
                  <a:srgbClr val="00B050"/>
                </a:solidFill>
              </a:rPr>
              <a:t>essay</a:t>
            </a:r>
            <a:r>
              <a:rPr lang="fi-FI" sz="2000" dirty="0" smtClean="0">
                <a:solidFill>
                  <a:srgbClr val="00B050"/>
                </a:solidFill>
              </a:rPr>
              <a:t>” </a:t>
            </a:r>
            <a:r>
              <a:rPr lang="fi-FI" sz="2000" dirty="0" err="1" smtClean="0">
                <a:solidFill>
                  <a:srgbClr val="00B050"/>
                </a:solidFill>
              </a:rPr>
              <a:t>published</a:t>
            </a:r>
            <a:r>
              <a:rPr lang="fi-FI" sz="2000" dirty="0" smtClean="0">
                <a:solidFill>
                  <a:srgbClr val="00B050"/>
                </a:solidFill>
              </a:rPr>
              <a:t> </a:t>
            </a:r>
            <a:r>
              <a:rPr lang="fi-FI" sz="2000" dirty="0" err="1" smtClean="0">
                <a:solidFill>
                  <a:srgbClr val="00B050"/>
                </a:solidFill>
              </a:rPr>
              <a:t>Oct</a:t>
            </a:r>
            <a:r>
              <a:rPr lang="fi-FI" sz="2000" dirty="0" smtClean="0">
                <a:solidFill>
                  <a:srgbClr val="00B050"/>
                </a:solidFill>
              </a:rPr>
              <a:t> 15, 2014 &amp; </a:t>
            </a:r>
            <a:r>
              <a:rPr lang="fi-FI" sz="2000" dirty="0" smtClean="0">
                <a:solidFill>
                  <a:srgbClr val="00B0F0"/>
                </a:solidFill>
              </a:rPr>
              <a:t>FinALD40 release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6021288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dirty="0" smtClean="0">
                <a:hlinkClick r:id="rId5"/>
              </a:rPr>
              <a:t>10.1002/cvde.201402012/full</a:t>
            </a:r>
            <a:r>
              <a:rPr lang="fi-FI" sz="1200" dirty="0" smtClean="0"/>
              <a:t> </a:t>
            </a:r>
            <a:endParaRPr lang="fi-FI" sz="1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36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42"/>
    </mc:Choice>
    <mc:Fallback>
      <p:transition spd="slow" advTm="21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611560" y="188640"/>
            <a:ext cx="71287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72792" y="476672"/>
            <a:ext cx="7691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rgbClr val="00B050"/>
                </a:solidFill>
              </a:rPr>
              <a:t>”</a:t>
            </a:r>
            <a:r>
              <a:rPr lang="fi-FI" sz="2000" dirty="0" err="1" smtClean="0">
                <a:solidFill>
                  <a:srgbClr val="00B050"/>
                </a:solidFill>
              </a:rPr>
              <a:t>Suntola’s</a:t>
            </a:r>
            <a:r>
              <a:rPr lang="fi-FI" sz="2000" dirty="0" smtClean="0">
                <a:solidFill>
                  <a:srgbClr val="00B050"/>
                </a:solidFill>
              </a:rPr>
              <a:t> ALE </a:t>
            </a:r>
            <a:r>
              <a:rPr lang="fi-FI" sz="2000" dirty="0" err="1" smtClean="0">
                <a:solidFill>
                  <a:srgbClr val="00B050"/>
                </a:solidFill>
              </a:rPr>
              <a:t>essay</a:t>
            </a:r>
            <a:r>
              <a:rPr lang="fi-FI" sz="2000" dirty="0" smtClean="0">
                <a:solidFill>
                  <a:srgbClr val="00B050"/>
                </a:solidFill>
              </a:rPr>
              <a:t>” </a:t>
            </a:r>
            <a:r>
              <a:rPr lang="fi-FI" sz="2000" dirty="0" err="1" smtClean="0">
                <a:solidFill>
                  <a:srgbClr val="00B050"/>
                </a:solidFill>
              </a:rPr>
              <a:t>published</a:t>
            </a:r>
            <a:r>
              <a:rPr lang="fi-FI" sz="2000" dirty="0" smtClean="0">
                <a:solidFill>
                  <a:srgbClr val="00B050"/>
                </a:solidFill>
              </a:rPr>
              <a:t> </a:t>
            </a:r>
            <a:r>
              <a:rPr lang="fi-FI" sz="2000" dirty="0" err="1" smtClean="0">
                <a:solidFill>
                  <a:srgbClr val="00B050"/>
                </a:solidFill>
              </a:rPr>
              <a:t>Oct</a:t>
            </a:r>
            <a:r>
              <a:rPr lang="fi-FI" sz="2000" dirty="0" smtClean="0">
                <a:solidFill>
                  <a:srgbClr val="00B050"/>
                </a:solidFill>
              </a:rPr>
              <a:t> 15, 2014 &amp; </a:t>
            </a:r>
            <a:r>
              <a:rPr lang="fi-FI" sz="2000" dirty="0" smtClean="0">
                <a:solidFill>
                  <a:srgbClr val="00B0F0"/>
                </a:solidFill>
              </a:rPr>
              <a:t>FinALD40 release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7EEAA-3AD8-4158-98D9-A393657B6B32}" type="slidenum">
              <a:rPr lang="fi-FI" smtClean="0"/>
              <a:pPr/>
              <a:t>18</a:t>
            </a:fld>
            <a:endParaRPr lang="fi-FI"/>
          </a:p>
        </p:txBody>
      </p:sp>
      <p:sp>
        <p:nvSpPr>
          <p:cNvPr id="6" name="Oval 5"/>
          <p:cNvSpPr/>
          <p:nvPr/>
        </p:nvSpPr>
        <p:spPr>
          <a:xfrm>
            <a:off x="179512" y="55797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3" name="Group 12"/>
          <p:cNvGrpSpPr/>
          <p:nvPr/>
        </p:nvGrpSpPr>
        <p:grpSpPr>
          <a:xfrm>
            <a:off x="645506" y="3730100"/>
            <a:ext cx="5826890" cy="2723236"/>
            <a:chOff x="645506" y="3730100"/>
            <a:chExt cx="5826890" cy="2723236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80317" b="46989"/>
            <a:stretch/>
          </p:blipFill>
          <p:spPr bwMode="auto">
            <a:xfrm>
              <a:off x="645506" y="3730100"/>
              <a:ext cx="2014802" cy="2651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700" r="86792" b="14742"/>
            <a:stretch/>
          </p:blipFill>
          <p:spPr bwMode="auto">
            <a:xfrm>
              <a:off x="2805747" y="4293097"/>
              <a:ext cx="1733985" cy="2088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860032" y="6084004"/>
              <a:ext cx="1612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 smtClean="0">
                  <a:solidFill>
                    <a:schemeClr val="bg1">
                      <a:lumMod val="65000"/>
                    </a:schemeClr>
                  </a:solidFill>
                </a:rPr>
                <a:t>Times </a:t>
              </a:r>
              <a:r>
                <a:rPr lang="fi-FI" dirty="0" err="1" smtClean="0">
                  <a:solidFill>
                    <a:schemeClr val="bg1">
                      <a:lumMod val="65000"/>
                    </a:schemeClr>
                  </a:solidFill>
                </a:rPr>
                <a:t>cited</a:t>
              </a:r>
              <a:r>
                <a:rPr lang="fi-FI" dirty="0" smtClean="0">
                  <a:solidFill>
                    <a:schemeClr val="bg1">
                      <a:lumMod val="65000"/>
                    </a:schemeClr>
                  </a:solidFill>
                </a:rPr>
                <a:t>: 7</a:t>
              </a:r>
              <a:endParaRPr lang="fi-FI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1907704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51920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96136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483768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Oval 23"/>
          <p:cNvSpPr/>
          <p:nvPr/>
        </p:nvSpPr>
        <p:spPr>
          <a:xfrm>
            <a:off x="277180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Oval 25"/>
          <p:cNvSpPr/>
          <p:nvPr/>
        </p:nvSpPr>
        <p:spPr>
          <a:xfrm>
            <a:off x="3419872" y="116632"/>
            <a:ext cx="144016" cy="144016"/>
          </a:xfrm>
          <a:prstGeom prst="ellipse">
            <a:avLst/>
          </a:prstGeom>
          <a:solidFill>
            <a:srgbClr val="00B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33" name="Group 32"/>
          <p:cNvGrpSpPr/>
          <p:nvPr/>
        </p:nvGrpSpPr>
        <p:grpSpPr>
          <a:xfrm>
            <a:off x="611560" y="908720"/>
            <a:ext cx="3647152" cy="2520280"/>
            <a:chOff x="611560" y="908720"/>
            <a:chExt cx="3647152" cy="2520280"/>
          </a:xfrm>
        </p:grpSpPr>
        <p:pic>
          <p:nvPicPr>
            <p:cNvPr id="8" name="Picture 6" descr="Fig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294" y="1276350"/>
              <a:ext cx="3095625" cy="2152650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11560" y="908720"/>
              <a:ext cx="3647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 smtClean="0"/>
                <a:t>1978 Sven Lindfors &amp; </a:t>
              </a:r>
              <a:r>
                <a:rPr lang="fi-FI" dirty="0" err="1" smtClean="0"/>
                <a:t>flow</a:t>
              </a:r>
              <a:r>
                <a:rPr lang="fi-FI" dirty="0" smtClean="0"/>
                <a:t> </a:t>
              </a:r>
              <a:r>
                <a:rPr lang="fi-FI" dirty="0" err="1" smtClean="0"/>
                <a:t>reactor</a:t>
              </a:r>
              <a:endParaRPr lang="fi-FI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843808" y="1772816"/>
            <a:ext cx="3127382" cy="2186558"/>
            <a:chOff x="2843808" y="1772816"/>
            <a:chExt cx="3127382" cy="2186558"/>
          </a:xfrm>
        </p:grpSpPr>
        <p:pic>
          <p:nvPicPr>
            <p:cNvPr id="9" name="Picture 8" descr="Fig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565" y="1844824"/>
              <a:ext cx="3095625" cy="2114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2843808" y="1772816"/>
              <a:ext cx="26854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 smtClean="0">
                  <a:solidFill>
                    <a:srgbClr val="FFFF00"/>
                  </a:solidFill>
                </a:rPr>
                <a:t>Suntola </a:t>
              </a:r>
              <a:r>
                <a:rPr lang="fi-FI" dirty="0" err="1" smtClean="0">
                  <a:solidFill>
                    <a:srgbClr val="FFFF00"/>
                  </a:solidFill>
                </a:rPr>
                <a:t>Antson</a:t>
              </a:r>
              <a:r>
                <a:rPr lang="fi-FI" dirty="0" smtClean="0">
                  <a:solidFill>
                    <a:srgbClr val="FFFF00"/>
                  </a:solidFill>
                </a:rPr>
                <a:t> Lindfors </a:t>
              </a:r>
              <a:br>
                <a:rPr lang="fi-FI" dirty="0" smtClean="0">
                  <a:solidFill>
                    <a:srgbClr val="FFFF00"/>
                  </a:solidFill>
                </a:rPr>
              </a:br>
              <a:r>
                <a:rPr lang="fi-FI" dirty="0" smtClean="0">
                  <a:solidFill>
                    <a:srgbClr val="FFFF00"/>
                  </a:solidFill>
                </a:rPr>
                <a:t>Pakkala </a:t>
              </a:r>
              <a:r>
                <a:rPr lang="fi-FI" dirty="0">
                  <a:solidFill>
                    <a:srgbClr val="FFFF00"/>
                  </a:solidFill>
                </a:rPr>
                <a:t>	</a:t>
              </a:r>
              <a:r>
                <a:rPr lang="fi-FI" dirty="0" smtClean="0">
                  <a:solidFill>
                    <a:srgbClr val="FFFF00"/>
                  </a:solidFill>
                </a:rPr>
                <a:t>SID </a:t>
              </a:r>
              <a:r>
                <a:rPr lang="fi-FI" dirty="0" err="1" smtClean="0">
                  <a:solidFill>
                    <a:srgbClr val="FFFF00"/>
                  </a:solidFill>
                </a:rPr>
                <a:t>conf</a:t>
              </a:r>
              <a:r>
                <a:rPr lang="fi-FI" dirty="0" smtClean="0">
                  <a:solidFill>
                    <a:srgbClr val="FFFF00"/>
                  </a:solidFill>
                </a:rPr>
                <a:t>. 1981</a:t>
              </a:r>
              <a:endParaRPr lang="fi-FI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051143" y="2825898"/>
            <a:ext cx="3113626" cy="2900115"/>
            <a:chOff x="5051143" y="2825898"/>
            <a:chExt cx="3113626" cy="2900115"/>
          </a:xfrm>
        </p:grpSpPr>
        <p:pic>
          <p:nvPicPr>
            <p:cNvPr id="10" name="Picture 10" descr="Fig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1143" y="2825898"/>
              <a:ext cx="3095625" cy="2266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051143" y="5079682"/>
              <a:ext cx="311362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Microchemistry's </a:t>
              </a:r>
              <a:r>
                <a:rPr lang="en-US" dirty="0" smtClean="0"/>
                <a:t>at </a:t>
              </a:r>
              <a:r>
                <a:rPr lang="en-US" dirty="0"/>
                <a:t>the MRS </a:t>
              </a:r>
              <a:r>
                <a:rPr lang="en-US" dirty="0" smtClean="0"/>
                <a:t/>
              </a:r>
              <a:br>
                <a:rPr lang="en-US" dirty="0" smtClean="0"/>
              </a:br>
              <a:r>
                <a:rPr lang="en-US" dirty="0" smtClean="0"/>
                <a:t>1994, Boston</a:t>
              </a:r>
              <a:endParaRPr lang="fi-FI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971190" y="1071578"/>
            <a:ext cx="2747447" cy="2285414"/>
            <a:chOff x="5971190" y="1071578"/>
            <a:chExt cx="2747447" cy="2285414"/>
          </a:xfrm>
        </p:grpSpPr>
        <p:pic>
          <p:nvPicPr>
            <p:cNvPr id="11" name="Picture 12" descr="Figure 1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4606" y="1071578"/>
              <a:ext cx="2734031" cy="2285414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5971190" y="2710661"/>
              <a:ext cx="274744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European SEMI Award </a:t>
              </a:r>
              <a:r>
                <a:rPr lang="en-US" dirty="0" smtClean="0">
                  <a:solidFill>
                    <a:schemeClr val="bg1"/>
                  </a:solidFill>
                </a:rPr>
                <a:t/>
              </a:r>
              <a:br>
                <a:rPr lang="en-US" dirty="0" smtClean="0">
                  <a:solidFill>
                    <a:schemeClr val="bg1"/>
                  </a:solidFill>
                </a:rPr>
              </a:br>
              <a:r>
                <a:rPr lang="en-US" dirty="0" smtClean="0">
                  <a:solidFill>
                    <a:schemeClr val="bg1"/>
                  </a:solidFill>
                </a:rPr>
                <a:t>to </a:t>
              </a:r>
              <a:r>
                <a:rPr lang="en-US" dirty="0">
                  <a:solidFill>
                    <a:schemeClr val="bg1"/>
                  </a:solidFill>
                </a:rPr>
                <a:t>Suntola </a:t>
              </a:r>
              <a:r>
                <a:rPr lang="en-US" dirty="0" smtClean="0">
                  <a:solidFill>
                    <a:schemeClr val="bg1"/>
                  </a:solidFill>
                </a:rPr>
                <a:t>2004</a:t>
              </a:r>
              <a:endParaRPr lang="fi-FI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6609609" y="5505685"/>
            <a:ext cx="23762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dirty="0" smtClean="0">
                <a:hlinkClick r:id="rId11"/>
              </a:rPr>
              <a:t>10.1002/cvde.201402012/full</a:t>
            </a:r>
            <a:r>
              <a:rPr lang="fi-FI" sz="1200" dirty="0" smtClean="0"/>
              <a:t> </a:t>
            </a:r>
            <a:endParaRPr lang="fi-FI" sz="1200" dirty="0"/>
          </a:p>
        </p:txBody>
      </p:sp>
      <p:sp>
        <p:nvSpPr>
          <p:cNvPr id="34" name="Oval 33"/>
          <p:cNvSpPr/>
          <p:nvPr/>
        </p:nvSpPr>
        <p:spPr>
          <a:xfrm>
            <a:off x="61156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Oval 34"/>
          <p:cNvSpPr/>
          <p:nvPr/>
        </p:nvSpPr>
        <p:spPr>
          <a:xfrm>
            <a:off x="97160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6" name="Oval 35"/>
          <p:cNvSpPr/>
          <p:nvPr/>
        </p:nvSpPr>
        <p:spPr>
          <a:xfrm>
            <a:off x="1403648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7" name="Oval 36"/>
          <p:cNvSpPr/>
          <p:nvPr/>
        </p:nvSpPr>
        <p:spPr>
          <a:xfrm>
            <a:off x="1547664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7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942"/>
    </mc:Choice>
    <mc:Fallback>
      <p:transition spd="slow" advTm="103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>
          <a:xfrm>
            <a:off x="611560" y="188640"/>
            <a:ext cx="71287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7EEAA-3AD8-4158-98D9-A393657B6B32}" type="slidenum">
              <a:rPr lang="fi-FI" smtClean="0"/>
              <a:pPr/>
              <a:t>19</a:t>
            </a:fld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472792" y="476672"/>
            <a:ext cx="7691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rgbClr val="00B050"/>
                </a:solidFill>
              </a:rPr>
              <a:t>”</a:t>
            </a:r>
            <a:r>
              <a:rPr lang="fi-FI" sz="2000" dirty="0" err="1" smtClean="0">
                <a:solidFill>
                  <a:srgbClr val="00B050"/>
                </a:solidFill>
              </a:rPr>
              <a:t>Suntola’s</a:t>
            </a:r>
            <a:r>
              <a:rPr lang="fi-FI" sz="2000" dirty="0" smtClean="0">
                <a:solidFill>
                  <a:srgbClr val="00B050"/>
                </a:solidFill>
              </a:rPr>
              <a:t> ALE </a:t>
            </a:r>
            <a:r>
              <a:rPr lang="fi-FI" sz="2000" dirty="0" err="1" smtClean="0">
                <a:solidFill>
                  <a:srgbClr val="00B050"/>
                </a:solidFill>
              </a:rPr>
              <a:t>essay</a:t>
            </a:r>
            <a:r>
              <a:rPr lang="fi-FI" sz="2000" dirty="0" smtClean="0">
                <a:solidFill>
                  <a:srgbClr val="00B050"/>
                </a:solidFill>
              </a:rPr>
              <a:t>” </a:t>
            </a:r>
            <a:r>
              <a:rPr lang="fi-FI" sz="2000" dirty="0" err="1" smtClean="0">
                <a:solidFill>
                  <a:srgbClr val="00B050"/>
                </a:solidFill>
              </a:rPr>
              <a:t>published</a:t>
            </a:r>
            <a:r>
              <a:rPr lang="fi-FI" sz="2000" dirty="0" smtClean="0">
                <a:solidFill>
                  <a:srgbClr val="00B050"/>
                </a:solidFill>
              </a:rPr>
              <a:t> </a:t>
            </a:r>
            <a:r>
              <a:rPr lang="fi-FI" sz="2000" dirty="0" err="1" smtClean="0">
                <a:solidFill>
                  <a:srgbClr val="00B050"/>
                </a:solidFill>
              </a:rPr>
              <a:t>Oct</a:t>
            </a:r>
            <a:r>
              <a:rPr lang="fi-FI" sz="2000" dirty="0" smtClean="0">
                <a:solidFill>
                  <a:srgbClr val="00B050"/>
                </a:solidFill>
              </a:rPr>
              <a:t> 15, 2014 &amp; </a:t>
            </a:r>
            <a:r>
              <a:rPr lang="fi-FI" sz="2000" dirty="0" smtClean="0">
                <a:solidFill>
                  <a:srgbClr val="00B0F0"/>
                </a:solidFill>
              </a:rPr>
              <a:t>FinALD40 release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79512" y="55797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xtBox 10"/>
          <p:cNvSpPr txBox="1"/>
          <p:nvPr/>
        </p:nvSpPr>
        <p:spPr>
          <a:xfrm>
            <a:off x="4932039" y="1268760"/>
            <a:ext cx="367240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 smtClean="0">
                <a:solidFill>
                  <a:srgbClr val="00B050"/>
                </a:solidFill>
              </a:rPr>
              <a:t>Released</a:t>
            </a:r>
            <a:r>
              <a:rPr lang="fi-FI" dirty="0" smtClean="0">
                <a:solidFill>
                  <a:srgbClr val="00B050"/>
                </a:solidFill>
              </a:rPr>
              <a:t> </a:t>
            </a:r>
            <a:r>
              <a:rPr lang="fi-FI" dirty="0" err="1" smtClean="0">
                <a:solidFill>
                  <a:srgbClr val="00B050"/>
                </a:solidFill>
              </a:rPr>
              <a:t>Nov</a:t>
            </a:r>
            <a:r>
              <a:rPr lang="fi-FI" dirty="0" smtClean="0">
                <a:solidFill>
                  <a:srgbClr val="00B050"/>
                </a:solidFill>
              </a:rPr>
              <a:t> 29, 2014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 smtClean="0">
                <a:solidFill>
                  <a:srgbClr val="00B050"/>
                </a:solidFill>
              </a:rPr>
              <a:t>Preface</a:t>
            </a:r>
            <a:r>
              <a:rPr lang="fi-FI" dirty="0" smtClean="0">
                <a:solidFill>
                  <a:srgbClr val="00B050"/>
                </a:solidFill>
              </a:rPr>
              <a:t> Markku Leskelä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Tuomo </a:t>
            </a:r>
            <a:r>
              <a:rPr lang="fi-FI" dirty="0" err="1" smtClean="0"/>
              <a:t>Suntola’s</a:t>
            </a:r>
            <a:r>
              <a:rPr lang="fi-FI" dirty="0" smtClean="0"/>
              <a:t> ALE in Short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>
                <a:solidFill>
                  <a:srgbClr val="00B050"/>
                </a:solidFill>
              </a:rPr>
              <a:t>ALD </a:t>
            </a:r>
            <a:r>
              <a:rPr lang="fi-FI" dirty="0" err="1" smtClean="0">
                <a:solidFill>
                  <a:srgbClr val="00B050"/>
                </a:solidFill>
              </a:rPr>
              <a:t>research</a:t>
            </a:r>
            <a:r>
              <a:rPr lang="fi-FI" dirty="0" smtClean="0">
                <a:solidFill>
                  <a:srgbClr val="00B050"/>
                </a:solidFill>
              </a:rPr>
              <a:t> at Helsinki </a:t>
            </a:r>
            <a:r>
              <a:rPr lang="fi-FI" dirty="0" err="1" smtClean="0">
                <a:solidFill>
                  <a:srgbClr val="00B050"/>
                </a:solidFill>
              </a:rPr>
              <a:t>University</a:t>
            </a:r>
            <a:r>
              <a:rPr lang="fi-FI" dirty="0" smtClean="0">
                <a:solidFill>
                  <a:srgbClr val="00B050"/>
                </a:solidFill>
              </a:rPr>
              <a:t> of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>
                <a:solidFill>
                  <a:srgbClr val="00B050"/>
                </a:solidFill>
              </a:rPr>
              <a:t>ALD </a:t>
            </a:r>
            <a:r>
              <a:rPr lang="fi-FI" dirty="0" err="1" smtClean="0">
                <a:solidFill>
                  <a:srgbClr val="00B050"/>
                </a:solidFill>
              </a:rPr>
              <a:t>research</a:t>
            </a:r>
            <a:r>
              <a:rPr lang="fi-FI" dirty="0" smtClean="0">
                <a:solidFill>
                  <a:srgbClr val="00B050"/>
                </a:solidFill>
              </a:rPr>
              <a:t> at </a:t>
            </a:r>
            <a:r>
              <a:rPr lang="fi-FI" dirty="0" err="1" smtClean="0">
                <a:solidFill>
                  <a:srgbClr val="00B050"/>
                </a:solidFill>
              </a:rPr>
              <a:t>University</a:t>
            </a:r>
            <a:r>
              <a:rPr lang="fi-FI" dirty="0" smtClean="0">
                <a:solidFill>
                  <a:srgbClr val="00B050"/>
                </a:solidFill>
              </a:rPr>
              <a:t> of Helsinki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 smtClean="0"/>
              <a:t>Photos</a:t>
            </a:r>
            <a:r>
              <a:rPr lang="fi-FI" dirty="0" smtClean="0"/>
              <a:t> </a:t>
            </a:r>
            <a:r>
              <a:rPr lang="fi-FI" dirty="0" err="1" smtClean="0"/>
              <a:t>related</a:t>
            </a:r>
            <a:r>
              <a:rPr lang="fi-FI" dirty="0" smtClean="0"/>
              <a:t> to ALD </a:t>
            </a:r>
            <a:r>
              <a:rPr lang="fi-FI" dirty="0" err="1" smtClean="0"/>
              <a:t>research</a:t>
            </a:r>
            <a:endParaRPr lang="fi-F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 smtClean="0"/>
              <a:t>Academic</a:t>
            </a:r>
            <a:r>
              <a:rPr lang="fi-FI" dirty="0" smtClean="0"/>
              <a:t> ALD </a:t>
            </a:r>
            <a:r>
              <a:rPr lang="fi-FI" dirty="0" err="1" smtClean="0"/>
              <a:t>theses</a:t>
            </a:r>
            <a:r>
              <a:rPr lang="fi-FI" dirty="0" smtClean="0"/>
              <a:t> in Finland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 smtClean="0"/>
              <a:t>Organizations</a:t>
            </a:r>
            <a:r>
              <a:rPr lang="fi-FI" dirty="0" smtClean="0"/>
              <a:t> </a:t>
            </a:r>
            <a:r>
              <a:rPr lang="fi-FI" dirty="0" err="1" smtClean="0"/>
              <a:t>active</a:t>
            </a:r>
            <a:r>
              <a:rPr lang="fi-FI" dirty="0" smtClean="0"/>
              <a:t> with ALD in Finland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 smtClean="0">
                <a:solidFill>
                  <a:srgbClr val="00B050"/>
                </a:solidFill>
              </a:rPr>
              <a:t>Stories</a:t>
            </a:r>
            <a:r>
              <a:rPr lang="fi-FI" dirty="0" smtClean="0">
                <a:solidFill>
                  <a:srgbClr val="00B050"/>
                </a:solidFill>
              </a:rPr>
              <a:t>: </a:t>
            </a:r>
            <a:r>
              <a:rPr lang="fi-FI" dirty="0" err="1" smtClean="0">
                <a:solidFill>
                  <a:srgbClr val="00B050"/>
                </a:solidFill>
              </a:rPr>
              <a:t>Story</a:t>
            </a:r>
            <a:r>
              <a:rPr lang="fi-FI" dirty="0" smtClean="0">
                <a:solidFill>
                  <a:srgbClr val="00B050"/>
                </a:solidFill>
              </a:rPr>
              <a:t> on </a:t>
            </a:r>
            <a:r>
              <a:rPr lang="fi-FI" dirty="0" err="1" smtClean="0">
                <a:solidFill>
                  <a:srgbClr val="00B050"/>
                </a:solidFill>
              </a:rPr>
              <a:t>ZyALD</a:t>
            </a:r>
            <a:endParaRPr lang="fi-FI" dirty="0" smtClean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solidFill>
                <a:srgbClr val="00B050"/>
              </a:solidFill>
            </a:endParaRPr>
          </a:p>
          <a:p>
            <a:r>
              <a:rPr lang="fi-FI" dirty="0"/>
              <a:t>Access </a:t>
            </a:r>
            <a:r>
              <a:rPr lang="fi-FI" dirty="0" err="1"/>
              <a:t>through</a:t>
            </a:r>
            <a:r>
              <a:rPr lang="fi-FI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hlinkClick r:id="rId4"/>
              </a:rPr>
              <a:t>http://aldcoe.fi</a:t>
            </a: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hlinkClick r:id="rId5"/>
              </a:rPr>
              <a:t>http://</a:t>
            </a:r>
            <a:r>
              <a:rPr lang="fi-FI" dirty="0" smtClean="0">
                <a:hlinkClick r:id="rId5"/>
              </a:rPr>
              <a:t>vph-ald.com</a:t>
            </a:r>
            <a:endParaRPr lang="fi-FI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907704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851920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96136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483768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Oval 21"/>
          <p:cNvSpPr/>
          <p:nvPr/>
        </p:nvSpPr>
        <p:spPr>
          <a:xfrm>
            <a:off x="277180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Oval 22"/>
          <p:cNvSpPr/>
          <p:nvPr/>
        </p:nvSpPr>
        <p:spPr>
          <a:xfrm>
            <a:off x="3419872" y="116632"/>
            <a:ext cx="144016" cy="144016"/>
          </a:xfrm>
          <a:prstGeom prst="ellipse">
            <a:avLst/>
          </a:prstGeom>
          <a:solidFill>
            <a:srgbClr val="00B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42" y="1161450"/>
            <a:ext cx="3600000" cy="507586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Oval 23"/>
          <p:cNvSpPr/>
          <p:nvPr/>
        </p:nvSpPr>
        <p:spPr>
          <a:xfrm>
            <a:off x="61156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Oval 24"/>
          <p:cNvSpPr/>
          <p:nvPr/>
        </p:nvSpPr>
        <p:spPr>
          <a:xfrm>
            <a:off x="97160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Oval 25"/>
          <p:cNvSpPr/>
          <p:nvPr/>
        </p:nvSpPr>
        <p:spPr>
          <a:xfrm>
            <a:off x="1403648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Oval 26"/>
          <p:cNvSpPr/>
          <p:nvPr/>
        </p:nvSpPr>
        <p:spPr>
          <a:xfrm>
            <a:off x="1547664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59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51"/>
    </mc:Choice>
    <mc:Fallback>
      <p:transition spd="slow" advTm="26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17396" y="2993504"/>
            <a:ext cx="3921666" cy="3171800"/>
            <a:chOff x="632520" y="2204864"/>
            <a:chExt cx="4062587" cy="3027784"/>
          </a:xfrm>
        </p:grpSpPr>
        <p:pic>
          <p:nvPicPr>
            <p:cNvPr id="6" name="Picture 49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618"/>
            <a:stretch/>
          </p:blipFill>
          <p:spPr bwMode="auto">
            <a:xfrm>
              <a:off x="704528" y="2204864"/>
              <a:ext cx="3990579" cy="28735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49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71" t="36372" b="29274"/>
            <a:stretch/>
          </p:blipFill>
          <p:spPr bwMode="auto">
            <a:xfrm>
              <a:off x="632520" y="4221088"/>
              <a:ext cx="1233476" cy="1011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644008" y="3429000"/>
            <a:ext cx="3747434" cy="2971364"/>
            <a:chOff x="4746233" y="3563850"/>
            <a:chExt cx="3747434" cy="297136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6233" y="3563850"/>
              <a:ext cx="3747434" cy="24640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4904345" y="6012122"/>
              <a:ext cx="2619983" cy="523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488" tIns="44450" rIns="90488" bIns="44450">
              <a:spAutoFit/>
            </a:bodyPr>
            <a:lstStyle/>
            <a:p>
              <a:pPr>
                <a:lnSpc>
                  <a:spcPct val="88000"/>
                </a:lnSpc>
                <a:spcBef>
                  <a:spcPct val="30000"/>
                </a:spcBef>
              </a:pPr>
              <a:r>
                <a:rPr lang="en-US" sz="1000" dirty="0" smtClean="0">
                  <a:latin typeface="Arial" charset="0"/>
                </a:rPr>
                <a:t>Adapted with permission from: </a:t>
              </a:r>
              <a:r>
                <a:rPr lang="en-US" sz="1000" dirty="0" err="1" smtClean="0">
                  <a:latin typeface="Arial" charset="0"/>
                </a:rPr>
                <a:t>Aarik</a:t>
              </a:r>
              <a:r>
                <a:rPr lang="en-US" sz="1000" dirty="0" smtClean="0">
                  <a:latin typeface="Arial" charset="0"/>
                </a:rPr>
                <a:t> </a:t>
              </a:r>
              <a:r>
                <a:rPr lang="en-US" sz="1000" dirty="0">
                  <a:latin typeface="Arial" charset="0"/>
                </a:rPr>
                <a:t>et al., Thin Solid Films 340 (1999) </a:t>
              </a:r>
              <a:r>
                <a:rPr lang="en-US" sz="1000" dirty="0" smtClean="0">
                  <a:latin typeface="Arial" charset="0"/>
                </a:rPr>
                <a:t>110.</a:t>
              </a:r>
              <a:r>
                <a:rPr lang="en-US" sz="1200" dirty="0">
                  <a:latin typeface="Arial" charset="0"/>
                </a:rPr>
                <a:t/>
              </a:r>
              <a:br>
                <a:rPr lang="en-US" sz="1200" dirty="0">
                  <a:latin typeface="Arial" charset="0"/>
                </a:rPr>
              </a:br>
              <a:endParaRPr lang="en-US" sz="1200" dirty="0">
                <a:latin typeface="Arial" charset="0"/>
              </a:endParaRPr>
            </a:p>
          </p:txBody>
        </p:sp>
      </p:grp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34"/>
          <a:stretch/>
        </p:blipFill>
        <p:spPr bwMode="auto">
          <a:xfrm>
            <a:off x="4300582" y="1512711"/>
            <a:ext cx="4525430" cy="165705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517396" y="1628801"/>
            <a:ext cx="3459925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* saturating</a:t>
            </a:r>
            <a:r>
              <a:rPr lang="en-US" sz="2000" b="1" dirty="0">
                <a:solidFill>
                  <a:srgbClr val="00B050"/>
                </a:solidFill>
              </a:rPr>
              <a:t>, irreversible chemisorption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reactions</a:t>
            </a:r>
          </a:p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 repeated</a:t>
            </a:r>
            <a:endParaRPr lang="fi-FI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553" y="476672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Atomic Layer Deposition (ALD): a </a:t>
            </a:r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chemical gas-phase technique for </a:t>
            </a:r>
            <a:r>
              <a:rPr lang="en-US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thin film growth</a:t>
            </a:r>
            <a:endParaRPr lang="fi-FI" sz="28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2719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65"/>
    </mc:Choice>
    <mc:Fallback>
      <p:transition spd="slow" advTm="25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611560" y="188640"/>
            <a:ext cx="71287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620000" y="44624"/>
            <a:ext cx="1066800" cy="329184"/>
          </a:xfrm>
        </p:spPr>
        <p:txBody>
          <a:bodyPr/>
          <a:lstStyle/>
          <a:p>
            <a:fld id="{F6E7EEAA-3AD8-4158-98D9-A393657B6B32}" type="slidenum">
              <a:rPr lang="fi-FI" smtClean="0"/>
              <a:pPr/>
              <a:t>20</a:t>
            </a:fld>
            <a:endParaRPr lang="fi-FI" dirty="0"/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9" b="45466"/>
          <a:stretch/>
        </p:blipFill>
        <p:spPr bwMode="auto">
          <a:xfrm>
            <a:off x="292208" y="4407681"/>
            <a:ext cx="8530691" cy="67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2" name="Straight Connector 51"/>
          <p:cNvCxnSpPr/>
          <p:nvPr/>
        </p:nvCxnSpPr>
        <p:spPr>
          <a:xfrm>
            <a:off x="1907704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851920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796136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>
            <a:off x="2483768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0" name="Oval 59"/>
          <p:cNvSpPr/>
          <p:nvPr/>
        </p:nvSpPr>
        <p:spPr>
          <a:xfrm>
            <a:off x="277180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1" name="Oval 60"/>
          <p:cNvSpPr/>
          <p:nvPr/>
        </p:nvSpPr>
        <p:spPr>
          <a:xfrm>
            <a:off x="3419872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2" name="Oval 61"/>
          <p:cNvSpPr/>
          <p:nvPr/>
        </p:nvSpPr>
        <p:spPr>
          <a:xfrm>
            <a:off x="5220072" y="116632"/>
            <a:ext cx="144016" cy="144016"/>
          </a:xfrm>
          <a:prstGeom prst="ellipse">
            <a:avLst/>
          </a:prstGeom>
          <a:solidFill>
            <a:srgbClr val="00B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3" name="Oval 62"/>
          <p:cNvSpPr/>
          <p:nvPr/>
        </p:nvSpPr>
        <p:spPr>
          <a:xfrm>
            <a:off x="179512" y="48596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4" name="TextBox 63"/>
          <p:cNvSpPr txBox="1"/>
          <p:nvPr/>
        </p:nvSpPr>
        <p:spPr>
          <a:xfrm>
            <a:off x="472792" y="436602"/>
            <a:ext cx="3674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LinkedIn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question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May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6, 2013</a:t>
            </a:r>
            <a:endParaRPr lang="fi-FI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179512" y="83671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6" name="TextBox 65"/>
          <p:cNvSpPr txBox="1"/>
          <p:nvPr/>
        </p:nvSpPr>
        <p:spPr>
          <a:xfrm>
            <a:off x="472792" y="1196752"/>
            <a:ext cx="8531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Publication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Plan</a:t>
            </a:r>
            <a:r>
              <a:rPr lang="fi-FI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October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>
                <a:solidFill>
                  <a:schemeClr val="bg1">
                    <a:lumMod val="50000"/>
                  </a:schemeClr>
                </a:solidFill>
              </a:rPr>
              <a:t>18, 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2013 (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updated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Jan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13,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2014 &amp; April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5,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2015)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179512" y="119675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8" name="TextBox 67"/>
          <p:cNvSpPr txBox="1"/>
          <p:nvPr/>
        </p:nvSpPr>
        <p:spPr>
          <a:xfrm>
            <a:off x="472792" y="827420"/>
            <a:ext cx="6079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VPHA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opened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July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25, 2013 + ALD 2013 San Diego</a:t>
            </a:r>
            <a:endParaRPr lang="fi-FI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179512" y="156608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0" name="TextBox 69"/>
          <p:cNvSpPr txBox="1"/>
          <p:nvPr/>
        </p:nvSpPr>
        <p:spPr>
          <a:xfrm>
            <a:off x="472792" y="1556792"/>
            <a:ext cx="5695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Puurunen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visit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to St. Petersburg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November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2013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179512" y="192612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2" name="TextBox 71"/>
          <p:cNvSpPr txBox="1"/>
          <p:nvPr/>
        </p:nvSpPr>
        <p:spPr>
          <a:xfrm>
            <a:off x="472792" y="1916832"/>
            <a:ext cx="7180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Baltic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ALD 2014 Helsinki: VPHA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poster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+ FinALD40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exhibition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179512" y="228616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4" name="TextBox 73"/>
          <p:cNvSpPr txBox="1"/>
          <p:nvPr/>
        </p:nvSpPr>
        <p:spPr>
          <a:xfrm>
            <a:off x="472792" y="2276872"/>
            <a:ext cx="5388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ALD 2014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Kyoto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history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tutorial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+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two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posters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179512" y="264620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6" name="Oval 75"/>
          <p:cNvSpPr/>
          <p:nvPr/>
        </p:nvSpPr>
        <p:spPr>
          <a:xfrm>
            <a:off x="179512" y="300624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7" name="TextBox 76"/>
          <p:cNvSpPr txBox="1"/>
          <p:nvPr/>
        </p:nvSpPr>
        <p:spPr>
          <a:xfrm>
            <a:off x="472792" y="2996952"/>
            <a:ext cx="38756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ALD Russia Moscow </a:t>
            </a:r>
            <a:br>
              <a:rPr lang="en-US" sz="2000" dirty="0" smtClean="0">
                <a:solidFill>
                  <a:srgbClr val="00B050"/>
                </a:solidFill>
              </a:rPr>
            </a:br>
            <a:r>
              <a:rPr lang="en-US" sz="2000" dirty="0" smtClean="0">
                <a:solidFill>
                  <a:srgbClr val="00B050"/>
                </a:solidFill>
              </a:rPr>
              <a:t>+ Baltic ALD Tartu Sep-Oct 2015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2792" y="2636912"/>
            <a:ext cx="7691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”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Suntola’s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ALE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essay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”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published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Oct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15, 2014 &amp; FinALD40 release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95371" y="436601"/>
            <a:ext cx="8999984" cy="250491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8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10"/>
          <a:stretch/>
        </p:blipFill>
        <p:spPr bwMode="auto">
          <a:xfrm>
            <a:off x="4408465" y="1299452"/>
            <a:ext cx="4414434" cy="267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467544" y="5517232"/>
            <a:ext cx="5147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>
                <a:solidFill>
                  <a:schemeClr val="bg1">
                    <a:lumMod val="50000"/>
                  </a:schemeClr>
                </a:solidFill>
              </a:rPr>
              <a:t>Access </a:t>
            </a:r>
            <a:r>
              <a:rPr lang="fi-FI" dirty="0" err="1" smtClean="0">
                <a:solidFill>
                  <a:schemeClr val="bg1">
                    <a:lumMod val="50000"/>
                  </a:schemeClr>
                </a:solidFill>
              </a:rPr>
              <a:t>through</a:t>
            </a:r>
            <a:r>
              <a:rPr lang="fi-FI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  <a:endParaRPr lang="fi-FI" dirty="0" smtClean="0">
              <a:solidFill>
                <a:schemeClr val="bg1">
                  <a:lumMod val="50000"/>
                </a:schemeClr>
              </a:solidFill>
              <a:hlinkClick r:id="rId6"/>
            </a:endParaRPr>
          </a:p>
          <a:p>
            <a:r>
              <a:rPr lang="fi-FI" dirty="0" smtClean="0">
                <a:solidFill>
                  <a:schemeClr val="bg1">
                    <a:lumMod val="50000"/>
                  </a:schemeClr>
                </a:solidFill>
                <a:hlinkClick r:id="rId6"/>
              </a:rPr>
              <a:t>http</a:t>
            </a:r>
            <a:r>
              <a:rPr lang="fi-FI" dirty="0">
                <a:solidFill>
                  <a:schemeClr val="bg1">
                    <a:lumMod val="50000"/>
                  </a:schemeClr>
                </a:solidFill>
                <a:hlinkClick r:id="rId6"/>
              </a:rPr>
              <a:t>://</a:t>
            </a:r>
            <a:r>
              <a:rPr lang="fi-FI" dirty="0" smtClean="0">
                <a:solidFill>
                  <a:schemeClr val="bg1">
                    <a:lumMod val="50000"/>
                  </a:schemeClr>
                </a:solidFill>
                <a:hlinkClick r:id="rId6"/>
              </a:rPr>
              <a:t>vph-ald.com/ALD-history-publications.html</a:t>
            </a:r>
            <a:r>
              <a:rPr lang="fi-FI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fi-FI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61156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7" name="Oval 36"/>
          <p:cNvSpPr/>
          <p:nvPr/>
        </p:nvSpPr>
        <p:spPr>
          <a:xfrm>
            <a:off x="97160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8" name="Oval 37"/>
          <p:cNvSpPr/>
          <p:nvPr/>
        </p:nvSpPr>
        <p:spPr>
          <a:xfrm>
            <a:off x="1403648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9" name="Oval 38"/>
          <p:cNvSpPr/>
          <p:nvPr/>
        </p:nvSpPr>
        <p:spPr>
          <a:xfrm>
            <a:off x="1547664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36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40"/>
    </mc:Choice>
    <mc:Fallback>
      <p:transition spd="slow" advTm="50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>
          <a:xfrm>
            <a:off x="611560" y="188640"/>
            <a:ext cx="71287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7EEAA-3AD8-4158-98D9-A393657B6B32}" type="slidenum">
              <a:rPr lang="fi-FI" smtClean="0"/>
              <a:pPr/>
              <a:t>21</a:t>
            </a:fld>
            <a:endParaRPr lang="fi-FI"/>
          </a:p>
        </p:txBody>
      </p:sp>
      <p:sp>
        <p:nvSpPr>
          <p:cNvPr id="4" name="Oval 3"/>
          <p:cNvSpPr/>
          <p:nvPr/>
        </p:nvSpPr>
        <p:spPr>
          <a:xfrm>
            <a:off x="179512" y="55797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xtBox 10"/>
          <p:cNvSpPr txBox="1"/>
          <p:nvPr/>
        </p:nvSpPr>
        <p:spPr>
          <a:xfrm>
            <a:off x="251520" y="5805264"/>
            <a:ext cx="7444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smtClean="0">
                <a:hlinkClick r:id="rId4"/>
              </a:rPr>
              <a:t>http</a:t>
            </a:r>
            <a:r>
              <a:rPr lang="fi-FI" sz="1600" dirty="0">
                <a:hlinkClick r:id="rId4"/>
              </a:rPr>
              <a:t>://</a:t>
            </a:r>
            <a:r>
              <a:rPr lang="fi-FI" sz="1600" dirty="0" smtClean="0">
                <a:hlinkClick r:id="rId4"/>
              </a:rPr>
              <a:t>www.ald-mipt.ru/ald-russia.html</a:t>
            </a:r>
            <a:endParaRPr lang="fi-FI" sz="1600" dirty="0" smtClean="0"/>
          </a:p>
          <a:p>
            <a:r>
              <a:rPr lang="fi-FI" sz="1600" dirty="0">
                <a:hlinkClick r:id="rId5"/>
              </a:rPr>
              <a:t>http://aldhistory.blogspot.fi/2015/11/ald-russia-2015-travel-report-Puurunen.html</a:t>
            </a:r>
            <a:r>
              <a:rPr lang="fi-FI" sz="1600" dirty="0"/>
              <a:t> 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907704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51920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96136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483768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Oval 23"/>
          <p:cNvSpPr/>
          <p:nvPr/>
        </p:nvSpPr>
        <p:spPr>
          <a:xfrm>
            <a:off x="277180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Oval 24"/>
          <p:cNvSpPr/>
          <p:nvPr/>
        </p:nvSpPr>
        <p:spPr>
          <a:xfrm>
            <a:off x="3419872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Oval 25"/>
          <p:cNvSpPr/>
          <p:nvPr/>
        </p:nvSpPr>
        <p:spPr>
          <a:xfrm>
            <a:off x="5220072" y="116632"/>
            <a:ext cx="144016" cy="144016"/>
          </a:xfrm>
          <a:prstGeom prst="ellipse">
            <a:avLst/>
          </a:prstGeom>
          <a:solidFill>
            <a:srgbClr val="00B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TextBox 26"/>
          <p:cNvSpPr txBox="1"/>
          <p:nvPr/>
        </p:nvSpPr>
        <p:spPr>
          <a:xfrm>
            <a:off x="472792" y="560874"/>
            <a:ext cx="6384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ALD Russia Moscow  + Baltic ALD Tartu Sep-Oct 2015</a:t>
            </a:r>
            <a:endParaRPr lang="en-US" sz="2000" dirty="0">
              <a:solidFill>
                <a:srgbClr val="00B05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13992" y="1052736"/>
            <a:ext cx="3723336" cy="2659858"/>
            <a:chOff x="513992" y="1052736"/>
            <a:chExt cx="3723336" cy="2659858"/>
          </a:xfrm>
        </p:grpSpPr>
        <p:pic>
          <p:nvPicPr>
            <p:cNvPr id="7" name="Picture 5" descr="http://4.bp.blogspot.com/-B4puQ00IKAM/VkjjWxf-0dI/AAAAAAAAAmY/CNbftZukF0U/s1600/kuva%2B2-771753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992" y="1052736"/>
              <a:ext cx="3723336" cy="2659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10570" y="1124744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 smtClean="0">
                  <a:solidFill>
                    <a:schemeClr val="bg1"/>
                  </a:solidFill>
                </a:rPr>
                <a:t>George</a:t>
              </a:r>
              <a:endParaRPr lang="fi-FI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475656" y="2996952"/>
            <a:ext cx="3529793" cy="2664580"/>
            <a:chOff x="1475656" y="2996952"/>
            <a:chExt cx="3529793" cy="2664580"/>
          </a:xfrm>
        </p:grpSpPr>
        <p:pic>
          <p:nvPicPr>
            <p:cNvPr id="8" name="Picture 3" descr="https://pbs.twimg.com/media/CPbwDBgWEAAFQ2R.jpg:larg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2996952"/>
              <a:ext cx="3529793" cy="2664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1547664" y="3068960"/>
              <a:ext cx="3082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 smtClean="0">
                  <a:solidFill>
                    <a:schemeClr val="bg1"/>
                  </a:solidFill>
                </a:rPr>
                <a:t>Puurunen, </a:t>
              </a:r>
              <a:r>
                <a:rPr lang="fi-FI" dirty="0" err="1" smtClean="0">
                  <a:solidFill>
                    <a:schemeClr val="bg1"/>
                  </a:solidFill>
                </a:rPr>
                <a:t>Malygin</a:t>
              </a:r>
              <a:r>
                <a:rPr lang="fi-FI" dirty="0" smtClean="0">
                  <a:solidFill>
                    <a:schemeClr val="bg1"/>
                  </a:solidFill>
                </a:rPr>
                <a:t>, </a:t>
              </a:r>
              <a:r>
                <a:rPr lang="fi-FI" dirty="0" err="1" smtClean="0">
                  <a:solidFill>
                    <a:schemeClr val="bg1"/>
                  </a:solidFill>
                </a:rPr>
                <a:t>Parsons</a:t>
              </a:r>
              <a:endParaRPr lang="fi-FI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44008" y="2158599"/>
            <a:ext cx="4176464" cy="2782569"/>
            <a:chOff x="4644008" y="2158599"/>
            <a:chExt cx="4176464" cy="2782569"/>
          </a:xfrm>
        </p:grpSpPr>
        <p:pic>
          <p:nvPicPr>
            <p:cNvPr id="2050" name="Picture 2" descr="http://ald-conf.ru/assets/images/img_1704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2158599"/>
              <a:ext cx="4176464" cy="2782569"/>
            </a:xfrm>
            <a:prstGeom prst="rect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4788024" y="2276872"/>
              <a:ext cx="3275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 smtClean="0">
                  <a:solidFill>
                    <a:schemeClr val="bg1"/>
                  </a:solidFill>
                </a:rPr>
                <a:t>ALD </a:t>
              </a:r>
              <a:r>
                <a:rPr lang="fi-FI" dirty="0" err="1" smtClean="0">
                  <a:solidFill>
                    <a:schemeClr val="bg1"/>
                  </a:solidFill>
                </a:rPr>
                <a:t>Russia</a:t>
              </a:r>
              <a:r>
                <a:rPr lang="fi-FI" dirty="0" smtClean="0">
                  <a:solidFill>
                    <a:schemeClr val="bg1"/>
                  </a:solidFill>
                </a:rPr>
                <a:t> 2015 </a:t>
              </a:r>
              <a:r>
                <a:rPr lang="fi-FI" dirty="0" err="1" smtClean="0">
                  <a:solidFill>
                    <a:schemeClr val="bg1"/>
                  </a:solidFill>
                </a:rPr>
                <a:t>group</a:t>
              </a:r>
              <a:r>
                <a:rPr lang="fi-FI" dirty="0" smtClean="0">
                  <a:solidFill>
                    <a:schemeClr val="bg1"/>
                  </a:solidFill>
                </a:rPr>
                <a:t> </a:t>
              </a:r>
              <a:r>
                <a:rPr lang="fi-FI" dirty="0" err="1" smtClean="0">
                  <a:solidFill>
                    <a:schemeClr val="bg1"/>
                  </a:solidFill>
                </a:rPr>
                <a:t>photo</a:t>
              </a:r>
              <a:endParaRPr lang="fi-FI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Oval 29"/>
          <p:cNvSpPr/>
          <p:nvPr/>
        </p:nvSpPr>
        <p:spPr>
          <a:xfrm>
            <a:off x="61156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Oval 30"/>
          <p:cNvSpPr/>
          <p:nvPr/>
        </p:nvSpPr>
        <p:spPr>
          <a:xfrm>
            <a:off x="97160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Oval 31"/>
          <p:cNvSpPr/>
          <p:nvPr/>
        </p:nvSpPr>
        <p:spPr>
          <a:xfrm>
            <a:off x="1403648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Oval 32"/>
          <p:cNvSpPr/>
          <p:nvPr/>
        </p:nvSpPr>
        <p:spPr>
          <a:xfrm>
            <a:off x="1547664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2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30"/>
    </mc:Choice>
    <mc:Fallback>
      <p:transition spd="slow" advTm="54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611560" y="188640"/>
            <a:ext cx="71287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7EEAA-3AD8-4158-98D9-A393657B6B32}" type="slidenum">
              <a:rPr lang="fi-FI" smtClean="0"/>
              <a:pPr/>
              <a:t>22</a:t>
            </a:fld>
            <a:endParaRPr lang="fi-FI"/>
          </a:p>
        </p:txBody>
      </p:sp>
      <p:sp>
        <p:nvSpPr>
          <p:cNvPr id="14" name="Oval 13"/>
          <p:cNvSpPr/>
          <p:nvPr/>
        </p:nvSpPr>
        <p:spPr>
          <a:xfrm>
            <a:off x="179512" y="55797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extBox 14"/>
          <p:cNvSpPr txBox="1"/>
          <p:nvPr/>
        </p:nvSpPr>
        <p:spPr>
          <a:xfrm>
            <a:off x="472792" y="560874"/>
            <a:ext cx="6384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ALD Russia Moscow  + Baltic ALD Tartu Sep-Oct 2015</a:t>
            </a:r>
            <a:endParaRPr lang="en-US" sz="2000" dirty="0">
              <a:solidFill>
                <a:srgbClr val="00B05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907704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851920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96136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2483768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Oval 25"/>
          <p:cNvSpPr/>
          <p:nvPr/>
        </p:nvSpPr>
        <p:spPr>
          <a:xfrm>
            <a:off x="277180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Oval 26"/>
          <p:cNvSpPr/>
          <p:nvPr/>
        </p:nvSpPr>
        <p:spPr>
          <a:xfrm>
            <a:off x="3419872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Oval 27"/>
          <p:cNvSpPr/>
          <p:nvPr/>
        </p:nvSpPr>
        <p:spPr>
          <a:xfrm>
            <a:off x="5220072" y="116632"/>
            <a:ext cx="144016" cy="144016"/>
          </a:xfrm>
          <a:prstGeom prst="ellipse">
            <a:avLst/>
          </a:prstGeom>
          <a:solidFill>
            <a:srgbClr val="00B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33" name="Picture 9" descr="http://3.bp.blogspot.com/-0ELPrh4SnPk/VnZmWxhr1xI/AAAAAAAAA9k/Rl9ZqrEDD74/s1600/kuva%2B1-7273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19194"/>
            <a:ext cx="2996086" cy="226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:\Luennot Esitykset\2015-09-BALD\Kuvia\Baltic_ALD_2015_group_pho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522" y="1021520"/>
            <a:ext cx="3695035" cy="2612584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3.bp.blogspot.com/-OAfpyzsEwMc/VngHTE8YOLI/AAAAAAAABCk/i5ahpMHAGfU/s1600/kuva-7640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735" y="2160010"/>
            <a:ext cx="253828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4.bp.blogspot.com/-zN2WhQzVqlg/VngKJxD2BSI/AAAAAAAABC8/OOGSx5b7U94/s1600/kuva-79555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11662"/>
          <a:stretch/>
        </p:blipFill>
        <p:spPr bwMode="auto">
          <a:xfrm>
            <a:off x="5111920" y="3573016"/>
            <a:ext cx="3429301" cy="2385114"/>
          </a:xfrm>
          <a:prstGeom prst="rect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6317535" y="5516790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>
                <a:solidFill>
                  <a:schemeClr val="bg1"/>
                </a:solidFill>
              </a:rPr>
              <a:t>Reactor</a:t>
            </a:r>
            <a:r>
              <a:rPr lang="fi-FI" dirty="0" smtClean="0">
                <a:solidFill>
                  <a:schemeClr val="bg1"/>
                </a:solidFill>
              </a:rPr>
              <a:t> </a:t>
            </a:r>
            <a:r>
              <a:rPr lang="fi-FI" dirty="0" err="1" smtClean="0">
                <a:solidFill>
                  <a:schemeClr val="bg1"/>
                </a:solidFill>
              </a:rPr>
              <a:t>from</a:t>
            </a:r>
            <a:r>
              <a:rPr lang="fi-FI" dirty="0" smtClean="0">
                <a:solidFill>
                  <a:schemeClr val="bg1"/>
                </a:solidFill>
              </a:rPr>
              <a:t> 1987?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5613047"/>
            <a:ext cx="45385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600" dirty="0">
                <a:hlinkClick r:id="rId8"/>
              </a:rPr>
              <a:t>http://www.bald2015.ee</a:t>
            </a:r>
            <a:r>
              <a:rPr lang="fi-FI" sz="1600" dirty="0" smtClean="0">
                <a:hlinkClick r:id="rId8"/>
              </a:rPr>
              <a:t>/</a:t>
            </a:r>
            <a:endParaRPr lang="fi-FI" sz="1600" dirty="0" smtClean="0"/>
          </a:p>
          <a:p>
            <a:r>
              <a:rPr lang="fi-FI" sz="1600" dirty="0">
                <a:hlinkClick r:id="rId9"/>
              </a:rPr>
              <a:t>http://</a:t>
            </a:r>
            <a:r>
              <a:rPr lang="fi-FI" sz="1600" dirty="0" smtClean="0">
                <a:hlinkClick r:id="rId9"/>
              </a:rPr>
              <a:t>aldhistory.blogspot.fi/2016/01/baltic-ald-2015-tartu-travel-notes-puurunen.html</a:t>
            </a:r>
            <a:r>
              <a:rPr lang="fi-FI" sz="1600" dirty="0" smtClean="0"/>
              <a:t>  </a:t>
            </a:r>
          </a:p>
        </p:txBody>
      </p:sp>
      <p:sp>
        <p:nvSpPr>
          <p:cNvPr id="29" name="Oval 28"/>
          <p:cNvSpPr/>
          <p:nvPr/>
        </p:nvSpPr>
        <p:spPr>
          <a:xfrm>
            <a:off x="61156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Oval 29"/>
          <p:cNvSpPr/>
          <p:nvPr/>
        </p:nvSpPr>
        <p:spPr>
          <a:xfrm>
            <a:off x="97160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Oval 30"/>
          <p:cNvSpPr/>
          <p:nvPr/>
        </p:nvSpPr>
        <p:spPr>
          <a:xfrm>
            <a:off x="1403648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Oval 34"/>
          <p:cNvSpPr/>
          <p:nvPr/>
        </p:nvSpPr>
        <p:spPr>
          <a:xfrm>
            <a:off x="1547664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79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95"/>
    </mc:Choice>
    <mc:Fallback>
      <p:transition spd="slow" advTm="28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72"/>
          <p:cNvCxnSpPr/>
          <p:nvPr/>
        </p:nvCxnSpPr>
        <p:spPr>
          <a:xfrm>
            <a:off x="611560" y="188640"/>
            <a:ext cx="71287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620000" y="44624"/>
            <a:ext cx="1066800" cy="329184"/>
          </a:xfrm>
        </p:spPr>
        <p:txBody>
          <a:bodyPr/>
          <a:lstStyle/>
          <a:p>
            <a:fld id="{F6E7EEAA-3AD8-4158-98D9-A393657B6B32}" type="slidenum">
              <a:rPr lang="fi-FI" smtClean="0"/>
              <a:pPr/>
              <a:t>23</a:t>
            </a:fld>
            <a:endParaRPr lang="fi-FI" dirty="0"/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97"/>
          <a:stretch/>
        </p:blipFill>
        <p:spPr bwMode="auto">
          <a:xfrm>
            <a:off x="445861" y="3872858"/>
            <a:ext cx="8374611" cy="229244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7" name="Straight Connector 36"/>
          <p:cNvCxnSpPr/>
          <p:nvPr/>
        </p:nvCxnSpPr>
        <p:spPr>
          <a:xfrm>
            <a:off x="1907704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851920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796136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2483768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9" name="Oval 48"/>
          <p:cNvSpPr/>
          <p:nvPr/>
        </p:nvSpPr>
        <p:spPr>
          <a:xfrm>
            <a:off x="277180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0" name="Oval 49"/>
          <p:cNvSpPr/>
          <p:nvPr/>
        </p:nvSpPr>
        <p:spPr>
          <a:xfrm>
            <a:off x="3419872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1" name="Oval 50"/>
          <p:cNvSpPr/>
          <p:nvPr/>
        </p:nvSpPr>
        <p:spPr>
          <a:xfrm>
            <a:off x="5220072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2" name="Oval 51"/>
          <p:cNvSpPr/>
          <p:nvPr/>
        </p:nvSpPr>
        <p:spPr>
          <a:xfrm>
            <a:off x="5580112" y="116632"/>
            <a:ext cx="144016" cy="144016"/>
          </a:xfrm>
          <a:prstGeom prst="ellipse">
            <a:avLst/>
          </a:prstGeom>
          <a:solidFill>
            <a:srgbClr val="00B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3" name="Oval 52"/>
          <p:cNvSpPr/>
          <p:nvPr/>
        </p:nvSpPr>
        <p:spPr>
          <a:xfrm>
            <a:off x="179512" y="48596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4" name="TextBox 53"/>
          <p:cNvSpPr txBox="1"/>
          <p:nvPr/>
        </p:nvSpPr>
        <p:spPr>
          <a:xfrm>
            <a:off x="472792" y="436602"/>
            <a:ext cx="3674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LinkedIn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question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May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6, 2013</a:t>
            </a:r>
            <a:endParaRPr lang="fi-FI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179512" y="83671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6" name="TextBox 55"/>
          <p:cNvSpPr txBox="1"/>
          <p:nvPr/>
        </p:nvSpPr>
        <p:spPr>
          <a:xfrm>
            <a:off x="472792" y="1196752"/>
            <a:ext cx="8531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Publication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Plan</a:t>
            </a:r>
            <a:r>
              <a:rPr lang="fi-FI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October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>
                <a:solidFill>
                  <a:schemeClr val="bg1">
                    <a:lumMod val="50000"/>
                  </a:schemeClr>
                </a:solidFill>
              </a:rPr>
              <a:t>18, 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2013 (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updated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Jan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13,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2014 &amp; April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5,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2015)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179512" y="119675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8" name="TextBox 57"/>
          <p:cNvSpPr txBox="1"/>
          <p:nvPr/>
        </p:nvSpPr>
        <p:spPr>
          <a:xfrm>
            <a:off x="472792" y="827420"/>
            <a:ext cx="6079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VPHA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opened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July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25, 2013 + ALD 2013 San Diego</a:t>
            </a:r>
            <a:endParaRPr lang="fi-FI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179512" y="156608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0" name="TextBox 59"/>
          <p:cNvSpPr txBox="1"/>
          <p:nvPr/>
        </p:nvSpPr>
        <p:spPr>
          <a:xfrm>
            <a:off x="472792" y="1556792"/>
            <a:ext cx="5695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Puurunen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visit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to St. Petersburg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November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2013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179512" y="192612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2" name="TextBox 61"/>
          <p:cNvSpPr txBox="1"/>
          <p:nvPr/>
        </p:nvSpPr>
        <p:spPr>
          <a:xfrm>
            <a:off x="472792" y="1916832"/>
            <a:ext cx="7180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Baltic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ALD 2014 Helsinki: VPHA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poster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+ FinALD40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exhibition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179512" y="228616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4" name="TextBox 63"/>
          <p:cNvSpPr txBox="1"/>
          <p:nvPr/>
        </p:nvSpPr>
        <p:spPr>
          <a:xfrm>
            <a:off x="472792" y="2276872"/>
            <a:ext cx="5388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ALD 2014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Kyoto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history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tutorial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+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two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posters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179512" y="264620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6" name="Oval 65"/>
          <p:cNvSpPr/>
          <p:nvPr/>
        </p:nvSpPr>
        <p:spPr>
          <a:xfrm>
            <a:off x="179512" y="300624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7" name="TextBox 66"/>
          <p:cNvSpPr txBox="1"/>
          <p:nvPr/>
        </p:nvSpPr>
        <p:spPr>
          <a:xfrm>
            <a:off x="472792" y="2996952"/>
            <a:ext cx="6313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ALD Russia Moscow + Baltic ALD Tartu Sep-Oct 2015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179512" y="336628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9" name="TextBox 68"/>
          <p:cNvSpPr txBox="1"/>
          <p:nvPr/>
        </p:nvSpPr>
        <p:spPr>
          <a:xfrm>
            <a:off x="472792" y="3356992"/>
            <a:ext cx="4277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“ML essay” published Dec 17, 2015 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72792" y="2636912"/>
            <a:ext cx="7691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”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Suntola’s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ALE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essay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”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published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Oct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15, 2014 &amp; FinALD40 release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44016" y="436603"/>
            <a:ext cx="8999984" cy="292039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Rectangle 1"/>
          <p:cNvSpPr/>
          <p:nvPr/>
        </p:nvSpPr>
        <p:spPr>
          <a:xfrm>
            <a:off x="445861" y="6211669"/>
            <a:ext cx="7006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dirty="0" smtClean="0">
                <a:hlinkClick r:id="rId5"/>
              </a:rPr>
              <a:t>10.1002/cvde.201502013/abstract</a:t>
            </a:r>
            <a:r>
              <a:rPr lang="fi-FI" sz="1200" dirty="0" smtClean="0"/>
              <a:t> </a:t>
            </a:r>
            <a:endParaRPr lang="fi-FI" sz="1200" dirty="0"/>
          </a:p>
        </p:txBody>
      </p:sp>
      <p:sp>
        <p:nvSpPr>
          <p:cNvPr id="41" name="Oval 40"/>
          <p:cNvSpPr/>
          <p:nvPr/>
        </p:nvSpPr>
        <p:spPr>
          <a:xfrm>
            <a:off x="61156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3" name="Oval 42"/>
          <p:cNvSpPr/>
          <p:nvPr/>
        </p:nvSpPr>
        <p:spPr>
          <a:xfrm>
            <a:off x="97160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4" name="Oval 43"/>
          <p:cNvSpPr/>
          <p:nvPr/>
        </p:nvSpPr>
        <p:spPr>
          <a:xfrm>
            <a:off x="1403648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2" name="Oval 71"/>
          <p:cNvSpPr/>
          <p:nvPr/>
        </p:nvSpPr>
        <p:spPr>
          <a:xfrm>
            <a:off x="1547664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59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93"/>
    </mc:Choice>
    <mc:Fallback>
      <p:transition spd="slow" advTm="34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/>
        </p:nvCxnSpPr>
        <p:spPr>
          <a:xfrm>
            <a:off x="611560" y="188640"/>
            <a:ext cx="71287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620000" y="44624"/>
            <a:ext cx="1066800" cy="329184"/>
          </a:xfrm>
        </p:spPr>
        <p:txBody>
          <a:bodyPr/>
          <a:lstStyle/>
          <a:p>
            <a:fld id="{F6E7EEAA-3AD8-4158-98D9-A393657B6B32}" type="slidenum">
              <a:rPr lang="fi-FI" smtClean="0"/>
              <a:pPr/>
              <a:t>24</a:t>
            </a:fld>
            <a:endParaRPr lang="fi-FI" dirty="0"/>
          </a:p>
        </p:txBody>
      </p:sp>
      <p:sp>
        <p:nvSpPr>
          <p:cNvPr id="33" name="Oval 32"/>
          <p:cNvSpPr/>
          <p:nvPr/>
        </p:nvSpPr>
        <p:spPr>
          <a:xfrm>
            <a:off x="174264" y="55797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4" name="Group 3"/>
          <p:cNvGrpSpPr/>
          <p:nvPr/>
        </p:nvGrpSpPr>
        <p:grpSpPr>
          <a:xfrm>
            <a:off x="694622" y="3676382"/>
            <a:ext cx="3805370" cy="2728906"/>
            <a:chOff x="694622" y="3676382"/>
            <a:chExt cx="3805370" cy="2728906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560"/>
            <a:stretch/>
          </p:blipFill>
          <p:spPr bwMode="auto">
            <a:xfrm>
              <a:off x="694622" y="3676382"/>
              <a:ext cx="1970546" cy="2704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55004" y="6035956"/>
              <a:ext cx="1612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 smtClean="0">
                  <a:solidFill>
                    <a:schemeClr val="bg1">
                      <a:lumMod val="65000"/>
                    </a:schemeClr>
                  </a:solidFill>
                </a:rPr>
                <a:t>Times </a:t>
              </a:r>
              <a:r>
                <a:rPr lang="fi-FI" dirty="0" err="1" smtClean="0">
                  <a:solidFill>
                    <a:schemeClr val="bg1">
                      <a:lumMod val="65000"/>
                    </a:schemeClr>
                  </a:solidFill>
                </a:rPr>
                <a:t>cited</a:t>
              </a:r>
              <a:r>
                <a:rPr lang="fi-FI" dirty="0" smtClean="0">
                  <a:solidFill>
                    <a:schemeClr val="bg1">
                      <a:lumMod val="65000"/>
                    </a:schemeClr>
                  </a:solidFill>
                </a:rPr>
                <a:t>: 0</a:t>
              </a:r>
              <a:endParaRPr lang="fi-FI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pic>
          <p:nvPicPr>
            <p:cNvPr id="3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284" r="34650" b="-1"/>
            <a:stretch/>
          </p:blipFill>
          <p:spPr bwMode="auto">
            <a:xfrm>
              <a:off x="2809455" y="5011446"/>
              <a:ext cx="1690537" cy="937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78" name="Picture 10" descr="Fig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22" y="1268760"/>
            <a:ext cx="285750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1907704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51920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96136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483768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Oval 23"/>
          <p:cNvSpPr/>
          <p:nvPr/>
        </p:nvSpPr>
        <p:spPr>
          <a:xfrm>
            <a:off x="277180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Oval 24"/>
          <p:cNvSpPr/>
          <p:nvPr/>
        </p:nvSpPr>
        <p:spPr>
          <a:xfrm>
            <a:off x="3419872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Oval 25"/>
          <p:cNvSpPr/>
          <p:nvPr/>
        </p:nvSpPr>
        <p:spPr>
          <a:xfrm>
            <a:off x="5220072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Oval 26"/>
          <p:cNvSpPr/>
          <p:nvPr/>
        </p:nvSpPr>
        <p:spPr>
          <a:xfrm>
            <a:off x="5580112" y="116632"/>
            <a:ext cx="144016" cy="144016"/>
          </a:xfrm>
          <a:prstGeom prst="ellipse">
            <a:avLst/>
          </a:prstGeom>
          <a:solidFill>
            <a:srgbClr val="00B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TextBox 27"/>
          <p:cNvSpPr txBox="1"/>
          <p:nvPr/>
        </p:nvSpPr>
        <p:spPr>
          <a:xfrm>
            <a:off x="472792" y="508610"/>
            <a:ext cx="4277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“ML essay” published Dec 17, 2015 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1259468"/>
            <a:ext cx="1727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>
                <a:solidFill>
                  <a:schemeClr val="bg1"/>
                </a:solidFill>
              </a:rPr>
              <a:t>1973 ML </a:t>
            </a:r>
            <a:r>
              <a:rPr lang="fi-FI" dirty="0" err="1" smtClean="0">
                <a:solidFill>
                  <a:schemeClr val="bg1"/>
                </a:solidFill>
              </a:rPr>
              <a:t>group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3568" y="2708920"/>
            <a:ext cx="1809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>
                <a:solidFill>
                  <a:schemeClr val="bg1"/>
                </a:solidFill>
              </a:rPr>
              <a:t>LTI </a:t>
            </a:r>
            <a:r>
              <a:rPr lang="fi-FI" dirty="0" err="1" smtClean="0">
                <a:solidFill>
                  <a:schemeClr val="bg1"/>
                </a:solidFill>
              </a:rPr>
              <a:t>by</a:t>
            </a:r>
            <a:r>
              <a:rPr lang="fi-FI" dirty="0" smtClean="0">
                <a:solidFill>
                  <a:schemeClr val="bg1"/>
                </a:solidFill>
              </a:rPr>
              <a:t> </a:t>
            </a:r>
            <a:r>
              <a:rPr lang="fi-FI" dirty="0" err="1" smtClean="0">
                <a:solidFill>
                  <a:schemeClr val="bg1"/>
                </a:solidFill>
              </a:rPr>
              <a:t>Lensovet</a:t>
            </a:r>
            <a:endParaRPr lang="fi-FI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66628" y="1838697"/>
            <a:ext cx="2857500" cy="2238375"/>
            <a:chOff x="2866628" y="1838697"/>
            <a:chExt cx="2857500" cy="2238375"/>
          </a:xfrm>
        </p:grpSpPr>
        <p:pic>
          <p:nvPicPr>
            <p:cNvPr id="7180" name="Picture 12" descr="Figure 1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6628" y="1838697"/>
              <a:ext cx="2857500" cy="2238375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915816" y="1844824"/>
              <a:ext cx="23221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 smtClean="0"/>
                <a:t>1977 </a:t>
              </a:r>
              <a:r>
                <a:rPr lang="fi-FI" dirty="0" err="1" smtClean="0"/>
                <a:t>Drozd’s</a:t>
              </a:r>
              <a:r>
                <a:rPr lang="fi-FI" dirty="0" smtClean="0"/>
                <a:t> </a:t>
              </a:r>
              <a:r>
                <a:rPr lang="fi-FI" dirty="0" err="1" smtClean="0"/>
                <a:t>reactor</a:t>
              </a:r>
              <a:endParaRPr lang="fi-FI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067738" y="2658219"/>
            <a:ext cx="2857500" cy="2066925"/>
            <a:chOff x="4067738" y="2658219"/>
            <a:chExt cx="2857500" cy="2066925"/>
          </a:xfrm>
        </p:grpSpPr>
        <p:pic>
          <p:nvPicPr>
            <p:cNvPr id="46" name="Picture 4" descr="Figure 22. 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738" y="2658219"/>
              <a:ext cx="2857500" cy="2066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067944" y="2708920"/>
              <a:ext cx="103105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 smtClean="0">
                  <a:solidFill>
                    <a:schemeClr val="bg1"/>
                  </a:solidFill>
                </a:rPr>
                <a:t>1982 </a:t>
              </a:r>
            </a:p>
            <a:p>
              <a:r>
                <a:rPr lang="fi-FI" dirty="0" err="1" smtClean="0">
                  <a:solidFill>
                    <a:schemeClr val="bg1"/>
                  </a:solidFill>
                </a:rPr>
                <a:t>column</a:t>
              </a:r>
              <a:r>
                <a:rPr lang="fi-FI" dirty="0" smtClean="0">
                  <a:solidFill>
                    <a:schemeClr val="bg1"/>
                  </a:solidFill>
                </a:rPr>
                <a:t> </a:t>
              </a:r>
            </a:p>
            <a:p>
              <a:r>
                <a:rPr lang="fi-FI" dirty="0" err="1" smtClean="0">
                  <a:solidFill>
                    <a:schemeClr val="bg1"/>
                  </a:solidFill>
                </a:rPr>
                <a:t>flow</a:t>
              </a:r>
              <a:r>
                <a:rPr lang="fi-FI" dirty="0" smtClean="0">
                  <a:solidFill>
                    <a:schemeClr val="bg1"/>
                  </a:solidFill>
                </a:rPr>
                <a:t> </a:t>
              </a:r>
              <a:r>
                <a:rPr lang="fi-FI" dirty="0" err="1" smtClean="0">
                  <a:solidFill>
                    <a:schemeClr val="bg1"/>
                  </a:solidFill>
                </a:rPr>
                <a:t>unit</a:t>
              </a:r>
              <a:endParaRPr lang="fi-FI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80112" y="731765"/>
            <a:ext cx="3563888" cy="2481211"/>
            <a:chOff x="5580112" y="476672"/>
            <a:chExt cx="3563888" cy="2481211"/>
          </a:xfrm>
        </p:grpSpPr>
        <p:pic>
          <p:nvPicPr>
            <p:cNvPr id="47" name="Picture 6" descr="Figure 23. 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1031612"/>
              <a:ext cx="2880320" cy="1926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5580112" y="476672"/>
              <a:ext cx="35638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 smtClean="0"/>
                <a:t>ALE-4 </a:t>
              </a:r>
              <a:r>
                <a:rPr lang="fi-FI" dirty="0" err="1" smtClean="0"/>
                <a:t>Linz</a:t>
              </a:r>
              <a:r>
                <a:rPr lang="fi-FI" dirty="0" smtClean="0"/>
                <a:t> 1996: George, Suntola, </a:t>
              </a:r>
              <a:r>
                <a:rPr lang="fi-FI" dirty="0" err="1" smtClean="0"/>
                <a:t>Drozd</a:t>
              </a:r>
              <a:r>
                <a:rPr lang="fi-FI" dirty="0" smtClean="0"/>
                <a:t>, Niinistö, Leskelä</a:t>
              </a:r>
              <a:endParaRPr lang="fi-FI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724128" y="3861048"/>
            <a:ext cx="2857500" cy="2143125"/>
            <a:chOff x="5724128" y="3861048"/>
            <a:chExt cx="2857500" cy="2143125"/>
          </a:xfrm>
        </p:grpSpPr>
        <p:pic>
          <p:nvPicPr>
            <p:cNvPr id="48" name="Picture 8" descr="Figure 29. 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861048"/>
              <a:ext cx="2857500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812030" y="5302949"/>
              <a:ext cx="272041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2004 conf. St Petersburg</a:t>
              </a:r>
            </a:p>
            <a:p>
              <a:r>
                <a:rPr lang="en-US" dirty="0" err="1" smtClean="0">
                  <a:solidFill>
                    <a:schemeClr val="bg1"/>
                  </a:solidFill>
                </a:rPr>
                <a:t>Aleskovskii</a:t>
              </a:r>
              <a:r>
                <a:rPr lang="en-US" dirty="0" smtClean="0">
                  <a:solidFill>
                    <a:schemeClr val="bg1"/>
                  </a:solidFill>
                </a:rPr>
                <a:t>, </a:t>
              </a:r>
              <a:r>
                <a:rPr lang="en-US" dirty="0" err="1" smtClean="0">
                  <a:solidFill>
                    <a:schemeClr val="bg1"/>
                  </a:solidFill>
                </a:rPr>
                <a:t>Malygin</a:t>
              </a:r>
              <a:endParaRPr lang="fi-FI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Oval 38"/>
          <p:cNvSpPr/>
          <p:nvPr/>
        </p:nvSpPr>
        <p:spPr>
          <a:xfrm>
            <a:off x="61156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0" name="Oval 39"/>
          <p:cNvSpPr/>
          <p:nvPr/>
        </p:nvSpPr>
        <p:spPr>
          <a:xfrm>
            <a:off x="97160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1" name="Oval 40"/>
          <p:cNvSpPr/>
          <p:nvPr/>
        </p:nvSpPr>
        <p:spPr>
          <a:xfrm>
            <a:off x="1403648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2" name="Oval 41"/>
          <p:cNvSpPr/>
          <p:nvPr/>
        </p:nvSpPr>
        <p:spPr>
          <a:xfrm>
            <a:off x="1547664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4" name="Rectangle 43"/>
          <p:cNvSpPr/>
          <p:nvPr/>
        </p:nvSpPr>
        <p:spPr>
          <a:xfrm>
            <a:off x="4750053" y="6211669"/>
            <a:ext cx="27022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dirty="0" smtClean="0">
                <a:hlinkClick r:id="rId11"/>
              </a:rPr>
              <a:t>10.1002/cvde.201502013/abstract</a:t>
            </a:r>
            <a:r>
              <a:rPr lang="fi-FI" sz="1200" dirty="0" smtClean="0"/>
              <a:t> </a:t>
            </a:r>
            <a:endParaRPr lang="fi-FI" sz="1200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1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202"/>
    </mc:Choice>
    <mc:Fallback>
      <p:transition spd="slow" advTm="92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" name="Straight Connector 81"/>
          <p:cNvCxnSpPr/>
          <p:nvPr/>
        </p:nvCxnSpPr>
        <p:spPr>
          <a:xfrm>
            <a:off x="611560" y="188640"/>
            <a:ext cx="71287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620000" y="44624"/>
            <a:ext cx="1066800" cy="329184"/>
          </a:xfrm>
        </p:spPr>
        <p:txBody>
          <a:bodyPr/>
          <a:lstStyle/>
          <a:p>
            <a:fld id="{F6E7EEAA-3AD8-4158-98D9-A393657B6B32}" type="slidenum">
              <a:rPr lang="fi-FI" smtClean="0"/>
              <a:pPr/>
              <a:t>25</a:t>
            </a:fld>
            <a:endParaRPr lang="fi-FI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1907704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851920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796136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2483768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4" name="Oval 53"/>
          <p:cNvSpPr/>
          <p:nvPr/>
        </p:nvSpPr>
        <p:spPr>
          <a:xfrm>
            <a:off x="277180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5" name="Oval 54"/>
          <p:cNvSpPr/>
          <p:nvPr/>
        </p:nvSpPr>
        <p:spPr>
          <a:xfrm>
            <a:off x="3419872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6" name="Oval 55"/>
          <p:cNvSpPr/>
          <p:nvPr/>
        </p:nvSpPr>
        <p:spPr>
          <a:xfrm>
            <a:off x="5220072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7" name="Oval 56"/>
          <p:cNvSpPr/>
          <p:nvPr/>
        </p:nvSpPr>
        <p:spPr>
          <a:xfrm>
            <a:off x="5580112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8" name="Oval 57"/>
          <p:cNvSpPr/>
          <p:nvPr/>
        </p:nvSpPr>
        <p:spPr>
          <a:xfrm>
            <a:off x="6660232" y="116632"/>
            <a:ext cx="144016" cy="144016"/>
          </a:xfrm>
          <a:prstGeom prst="ellipse">
            <a:avLst/>
          </a:prstGeom>
          <a:solidFill>
            <a:srgbClr val="00B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9" name="Oval 58"/>
          <p:cNvSpPr/>
          <p:nvPr/>
        </p:nvSpPr>
        <p:spPr>
          <a:xfrm>
            <a:off x="179512" y="48596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0" name="TextBox 59"/>
          <p:cNvSpPr txBox="1"/>
          <p:nvPr/>
        </p:nvSpPr>
        <p:spPr>
          <a:xfrm>
            <a:off x="472792" y="436602"/>
            <a:ext cx="3674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LinkedIn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question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May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6, 2013</a:t>
            </a:r>
            <a:endParaRPr lang="fi-FI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179512" y="83671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2" name="TextBox 61"/>
          <p:cNvSpPr txBox="1"/>
          <p:nvPr/>
        </p:nvSpPr>
        <p:spPr>
          <a:xfrm>
            <a:off x="472792" y="1196752"/>
            <a:ext cx="8531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Publication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Plan</a:t>
            </a:r>
            <a:r>
              <a:rPr lang="fi-FI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October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>
                <a:solidFill>
                  <a:schemeClr val="bg1">
                    <a:lumMod val="50000"/>
                  </a:schemeClr>
                </a:solidFill>
              </a:rPr>
              <a:t>18, 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2013 (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updated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Jan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13,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2014 &amp; April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5,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2015)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179512" y="119675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4" name="TextBox 63"/>
          <p:cNvSpPr txBox="1"/>
          <p:nvPr/>
        </p:nvSpPr>
        <p:spPr>
          <a:xfrm>
            <a:off x="472792" y="827420"/>
            <a:ext cx="6079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VPHA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opened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July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25, 2013 + ALD 2013 San Diego</a:t>
            </a:r>
            <a:endParaRPr lang="fi-FI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179512" y="156608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6" name="TextBox 65"/>
          <p:cNvSpPr txBox="1"/>
          <p:nvPr/>
        </p:nvSpPr>
        <p:spPr>
          <a:xfrm>
            <a:off x="472792" y="1556792"/>
            <a:ext cx="5695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Puurunen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visit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to St. Petersburg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November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2013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179512" y="192612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8" name="TextBox 67"/>
          <p:cNvSpPr txBox="1"/>
          <p:nvPr/>
        </p:nvSpPr>
        <p:spPr>
          <a:xfrm>
            <a:off x="472792" y="1916832"/>
            <a:ext cx="7180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Baltic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ALD 2014 Helsinki: VPHA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poster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+ FinALD40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exhibition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179512" y="228616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0" name="TextBox 69"/>
          <p:cNvSpPr txBox="1"/>
          <p:nvPr/>
        </p:nvSpPr>
        <p:spPr>
          <a:xfrm>
            <a:off x="472792" y="2276872"/>
            <a:ext cx="5388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ALD 2014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Kyoto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history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tutorial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+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two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posters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179512" y="264620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2" name="Oval 71"/>
          <p:cNvSpPr/>
          <p:nvPr/>
        </p:nvSpPr>
        <p:spPr>
          <a:xfrm>
            <a:off x="179512" y="300624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3" name="TextBox 72"/>
          <p:cNvSpPr txBox="1"/>
          <p:nvPr/>
        </p:nvSpPr>
        <p:spPr>
          <a:xfrm>
            <a:off x="472792" y="2996952"/>
            <a:ext cx="6313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ALD Russia Moscow + Baltic ALD Tartu Sep-Oct 2015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179512" y="336628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5" name="TextBox 74"/>
          <p:cNvSpPr txBox="1"/>
          <p:nvPr/>
        </p:nvSpPr>
        <p:spPr>
          <a:xfrm>
            <a:off x="472792" y="3356992"/>
            <a:ext cx="4277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“ML essay” published Dec 17, 2015 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179512" y="372632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7" name="TextBox 76"/>
          <p:cNvSpPr txBox="1"/>
          <p:nvPr/>
        </p:nvSpPr>
        <p:spPr>
          <a:xfrm>
            <a:off x="472792" y="3717032"/>
            <a:ext cx="24224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ALD 2016 Dublin: </a:t>
            </a:r>
            <a:br>
              <a:rPr lang="en-US" sz="2000" dirty="0" smtClean="0">
                <a:solidFill>
                  <a:srgbClr val="00B050"/>
                </a:solidFill>
              </a:rPr>
            </a:br>
            <a:r>
              <a:rPr lang="en-US" sz="2000" dirty="0" err="1" smtClean="0">
                <a:solidFill>
                  <a:srgbClr val="00B050"/>
                </a:solidFill>
              </a:rPr>
              <a:t>Malygin</a:t>
            </a:r>
            <a:r>
              <a:rPr lang="en-US" sz="2000" dirty="0" smtClean="0">
                <a:solidFill>
                  <a:srgbClr val="00B050"/>
                </a:solidFill>
              </a:rPr>
              <a:t> invited talk </a:t>
            </a:r>
            <a:br>
              <a:rPr lang="en-US" sz="2000" dirty="0" smtClean="0">
                <a:solidFill>
                  <a:srgbClr val="00B050"/>
                </a:solidFill>
              </a:rPr>
            </a:br>
            <a:r>
              <a:rPr lang="en-US" sz="2000" dirty="0" smtClean="0">
                <a:solidFill>
                  <a:srgbClr val="00B050"/>
                </a:solidFill>
              </a:rPr>
              <a:t>+ VPHA poster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2792" y="2636912"/>
            <a:ext cx="7691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”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Suntola’s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ALE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essay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”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published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Oct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15, 2014 &amp; FinALD40 release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28874" y="436602"/>
            <a:ext cx="8999984" cy="328972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3" name="Oval 42"/>
          <p:cNvSpPr/>
          <p:nvPr/>
        </p:nvSpPr>
        <p:spPr>
          <a:xfrm>
            <a:off x="61156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4" name="Oval 43"/>
          <p:cNvSpPr/>
          <p:nvPr/>
        </p:nvSpPr>
        <p:spPr>
          <a:xfrm>
            <a:off x="97160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5" name="Oval 44"/>
          <p:cNvSpPr/>
          <p:nvPr/>
        </p:nvSpPr>
        <p:spPr>
          <a:xfrm>
            <a:off x="1403648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1" name="Oval 80"/>
          <p:cNvSpPr/>
          <p:nvPr/>
        </p:nvSpPr>
        <p:spPr>
          <a:xfrm>
            <a:off x="1547664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8" name="Group 7"/>
          <p:cNvGrpSpPr/>
          <p:nvPr/>
        </p:nvGrpSpPr>
        <p:grpSpPr>
          <a:xfrm>
            <a:off x="3320687" y="620688"/>
            <a:ext cx="5715809" cy="3188654"/>
            <a:chOff x="3320687" y="620688"/>
            <a:chExt cx="5715809" cy="3188654"/>
          </a:xfrm>
        </p:grpSpPr>
        <p:grpSp>
          <p:nvGrpSpPr>
            <p:cNvPr id="4" name="Group 3"/>
            <p:cNvGrpSpPr/>
            <p:nvPr/>
          </p:nvGrpSpPr>
          <p:grpSpPr>
            <a:xfrm>
              <a:off x="3320687" y="620688"/>
              <a:ext cx="5474072" cy="3188654"/>
              <a:chOff x="3320687" y="620688"/>
              <a:chExt cx="5474072" cy="3188654"/>
            </a:xfrm>
          </p:grpSpPr>
          <p:pic>
            <p:nvPicPr>
              <p:cNvPr id="8196" name="Picture 4" descr="http://1.bp.blogspot.com/-c2hq3Bt0cLg/V537TDQFnpI/AAAAAAAACJU/DGbU3W5pOGsXtbRmDg2OudGUZzv71A-mwCK4B/s1600/IMG_3153-776037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65" t="28551" r="14623" b="12645"/>
              <a:stretch/>
            </p:blipFill>
            <p:spPr bwMode="auto">
              <a:xfrm>
                <a:off x="3320687" y="620688"/>
                <a:ext cx="5474072" cy="31886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3419872" y="910461"/>
                <a:ext cx="103105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i-FI" dirty="0" err="1" smtClean="0">
                    <a:solidFill>
                      <a:schemeClr val="bg1"/>
                    </a:solidFill>
                  </a:rPr>
                  <a:t>Malygin</a:t>
                </a:r>
                <a:endParaRPr lang="fi-FI" dirty="0" smtClean="0">
                  <a:solidFill>
                    <a:schemeClr val="bg1"/>
                  </a:solidFill>
                </a:endParaRPr>
              </a:p>
              <a:p>
                <a:r>
                  <a:rPr lang="fi-FI" dirty="0" err="1" smtClean="0">
                    <a:solidFill>
                      <a:schemeClr val="bg1"/>
                    </a:solidFill>
                  </a:rPr>
                  <a:t>Parsons</a:t>
                </a:r>
                <a:endParaRPr lang="fi-FI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3923928" y="692696"/>
              <a:ext cx="511256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dirty="0">
                  <a:solidFill>
                    <a:schemeClr val="bg1"/>
                  </a:solidFill>
                  <a:hlinkClick r:id="rId5"/>
                </a:rPr>
                <a:t>http://</a:t>
              </a:r>
              <a:r>
                <a:rPr lang="fi-FI" sz="1200" dirty="0" smtClean="0">
                  <a:solidFill>
                    <a:schemeClr val="bg1"/>
                  </a:solidFill>
                  <a:hlinkClick r:id="rId5"/>
                </a:rPr>
                <a:t>vph-ald.com/UploadedPublications/Malygin-ALD2016-25July.pdf</a:t>
              </a:r>
              <a:r>
                <a:rPr lang="fi-FI" sz="1200" dirty="0" smtClean="0">
                  <a:solidFill>
                    <a:schemeClr val="bg1"/>
                  </a:solidFill>
                </a:rPr>
                <a:t> </a:t>
              </a:r>
              <a:endParaRPr lang="fi-FI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03761" y="3645024"/>
            <a:ext cx="5264583" cy="2990220"/>
            <a:chOff x="2403761" y="3645024"/>
            <a:chExt cx="5264583" cy="2990220"/>
          </a:xfrm>
        </p:grpSpPr>
        <p:pic>
          <p:nvPicPr>
            <p:cNvPr id="80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3645024"/>
              <a:ext cx="4392978" cy="2670242"/>
            </a:xfrm>
            <a:prstGeom prst="rect">
              <a:avLst/>
            </a:prstGeom>
            <a:noFill/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403761" y="6381328"/>
              <a:ext cx="526458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050" dirty="0">
                  <a:hlinkClick r:id="rId7"/>
                </a:rPr>
                <a:t>http://</a:t>
              </a:r>
              <a:r>
                <a:rPr lang="fi-FI" sz="1050" dirty="0" smtClean="0">
                  <a:hlinkClick r:id="rId7"/>
                </a:rPr>
                <a:t>vph-ald.com/VPHApublications/VPHA-poster_July2016_FINAL_2016-07-19.pdf</a:t>
              </a:r>
              <a:r>
                <a:rPr lang="fi-FI" sz="1050" dirty="0" smtClean="0"/>
                <a:t> </a:t>
              </a:r>
              <a:endParaRPr lang="fi-FI" sz="1050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395536" y="5373216"/>
            <a:ext cx="21549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dirty="0">
                <a:hlinkClick r:id="rId8"/>
              </a:rPr>
              <a:t>http://</a:t>
            </a:r>
            <a:r>
              <a:rPr lang="fi-FI" sz="1400" dirty="0" smtClean="0">
                <a:hlinkClick r:id="rId8"/>
              </a:rPr>
              <a:t>aldhistory.blogspot.fi/2016/07/ald-2016-travel-notes.html</a:t>
            </a:r>
            <a:r>
              <a:rPr lang="fi-FI" sz="1400" dirty="0" smtClean="0"/>
              <a:t> </a:t>
            </a:r>
            <a:endParaRPr lang="fi-FI" sz="14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23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53"/>
    </mc:Choice>
    <mc:Fallback>
      <p:transition spd="slow" advTm="63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Straight Connector 88"/>
          <p:cNvCxnSpPr/>
          <p:nvPr/>
        </p:nvCxnSpPr>
        <p:spPr>
          <a:xfrm>
            <a:off x="611560" y="188640"/>
            <a:ext cx="71287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620000" y="44624"/>
            <a:ext cx="1066800" cy="329184"/>
          </a:xfrm>
        </p:spPr>
        <p:txBody>
          <a:bodyPr/>
          <a:lstStyle/>
          <a:p>
            <a:fld id="{F6E7EEAA-3AD8-4158-98D9-A393657B6B32}" type="slidenum">
              <a:rPr lang="fi-FI" smtClean="0"/>
              <a:pPr/>
              <a:t>26</a:t>
            </a:fld>
            <a:endParaRPr lang="fi-FI" dirty="0"/>
          </a:p>
        </p:txBody>
      </p:sp>
      <p:cxnSp>
        <p:nvCxnSpPr>
          <p:cNvPr id="48" name="Straight Connector 47"/>
          <p:cNvCxnSpPr/>
          <p:nvPr/>
        </p:nvCxnSpPr>
        <p:spPr>
          <a:xfrm>
            <a:off x="1907704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851920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796136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2483768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6" name="Oval 55"/>
          <p:cNvSpPr/>
          <p:nvPr/>
        </p:nvSpPr>
        <p:spPr>
          <a:xfrm>
            <a:off x="277180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7" name="Oval 56"/>
          <p:cNvSpPr/>
          <p:nvPr/>
        </p:nvSpPr>
        <p:spPr>
          <a:xfrm>
            <a:off x="3419872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8" name="Oval 57"/>
          <p:cNvSpPr/>
          <p:nvPr/>
        </p:nvSpPr>
        <p:spPr>
          <a:xfrm>
            <a:off x="5220072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9" name="Oval 58"/>
          <p:cNvSpPr/>
          <p:nvPr/>
        </p:nvSpPr>
        <p:spPr>
          <a:xfrm>
            <a:off x="5580112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0" name="Oval 59"/>
          <p:cNvSpPr/>
          <p:nvPr/>
        </p:nvSpPr>
        <p:spPr>
          <a:xfrm>
            <a:off x="6660232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1" name="Oval 60"/>
          <p:cNvSpPr/>
          <p:nvPr/>
        </p:nvSpPr>
        <p:spPr>
          <a:xfrm>
            <a:off x="7092280" y="116632"/>
            <a:ext cx="144016" cy="144016"/>
          </a:xfrm>
          <a:prstGeom prst="ellipse">
            <a:avLst/>
          </a:prstGeom>
          <a:solidFill>
            <a:srgbClr val="00B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2" name="Oval 61"/>
          <p:cNvSpPr/>
          <p:nvPr/>
        </p:nvSpPr>
        <p:spPr>
          <a:xfrm>
            <a:off x="179512" y="48596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3" name="TextBox 62"/>
          <p:cNvSpPr txBox="1"/>
          <p:nvPr/>
        </p:nvSpPr>
        <p:spPr>
          <a:xfrm>
            <a:off x="472792" y="436602"/>
            <a:ext cx="3674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LinkedIn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question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May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6, 2013</a:t>
            </a:r>
            <a:endParaRPr lang="fi-FI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179512" y="83671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5" name="TextBox 64"/>
          <p:cNvSpPr txBox="1"/>
          <p:nvPr/>
        </p:nvSpPr>
        <p:spPr>
          <a:xfrm>
            <a:off x="472792" y="1196752"/>
            <a:ext cx="8531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Publication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Plan</a:t>
            </a:r>
            <a:r>
              <a:rPr lang="fi-FI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October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>
                <a:solidFill>
                  <a:schemeClr val="bg1">
                    <a:lumMod val="50000"/>
                  </a:schemeClr>
                </a:solidFill>
              </a:rPr>
              <a:t>18, 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2013 (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updated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Jan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13,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2014 &amp; April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5,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2015)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179512" y="119675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7" name="TextBox 66"/>
          <p:cNvSpPr txBox="1"/>
          <p:nvPr/>
        </p:nvSpPr>
        <p:spPr>
          <a:xfrm>
            <a:off x="472792" y="827420"/>
            <a:ext cx="6079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VPHA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opened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July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25, 2013 + ALD 2013 San Diego</a:t>
            </a:r>
            <a:endParaRPr lang="fi-FI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179512" y="156608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9" name="TextBox 68"/>
          <p:cNvSpPr txBox="1"/>
          <p:nvPr/>
        </p:nvSpPr>
        <p:spPr>
          <a:xfrm>
            <a:off x="472792" y="1556792"/>
            <a:ext cx="5695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Puurunen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visit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to St. Petersburg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November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2013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179512" y="192612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1" name="TextBox 70"/>
          <p:cNvSpPr txBox="1"/>
          <p:nvPr/>
        </p:nvSpPr>
        <p:spPr>
          <a:xfrm>
            <a:off x="472792" y="1916832"/>
            <a:ext cx="7180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Baltic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ALD 2014 Helsinki: VPHA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poster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+ FinALD40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exhibition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179512" y="228616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3" name="TextBox 72"/>
          <p:cNvSpPr txBox="1"/>
          <p:nvPr/>
        </p:nvSpPr>
        <p:spPr>
          <a:xfrm>
            <a:off x="472792" y="2276872"/>
            <a:ext cx="5388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ALD 2014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Kyoto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history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tutorial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+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two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posters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179512" y="264620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5" name="Oval 74"/>
          <p:cNvSpPr/>
          <p:nvPr/>
        </p:nvSpPr>
        <p:spPr>
          <a:xfrm>
            <a:off x="179512" y="300624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6" name="TextBox 75"/>
          <p:cNvSpPr txBox="1"/>
          <p:nvPr/>
        </p:nvSpPr>
        <p:spPr>
          <a:xfrm>
            <a:off x="472792" y="2996952"/>
            <a:ext cx="6313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ALD Russia Moscow + Baltic ALD Tartu Sep-Oct 2015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179512" y="336628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8" name="TextBox 77"/>
          <p:cNvSpPr txBox="1"/>
          <p:nvPr/>
        </p:nvSpPr>
        <p:spPr>
          <a:xfrm>
            <a:off x="472792" y="3356992"/>
            <a:ext cx="4277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“ML essay” published Dec 17, 2015 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179512" y="372632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0" name="TextBox 79"/>
          <p:cNvSpPr txBox="1"/>
          <p:nvPr/>
        </p:nvSpPr>
        <p:spPr>
          <a:xfrm>
            <a:off x="472792" y="3717032"/>
            <a:ext cx="6192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ALD 2016 Dublin: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Malygin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invited talk + VPHA poster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179512" y="408636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2" name="TextBox 81"/>
          <p:cNvSpPr txBox="1"/>
          <p:nvPr/>
        </p:nvSpPr>
        <p:spPr>
          <a:xfrm>
            <a:off x="472792" y="4077072"/>
            <a:ext cx="6018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VPHA manuscript + Baltic ALD 2016 St. Petersburg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72792" y="2636912"/>
            <a:ext cx="7691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”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Suntola’s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ALE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essay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”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published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Oct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15, 2014 &amp; FinALD40 release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44016" y="436602"/>
            <a:ext cx="8999984" cy="361872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grpSp>
        <p:nvGrpSpPr>
          <p:cNvPr id="4" name="Group 3"/>
          <p:cNvGrpSpPr/>
          <p:nvPr/>
        </p:nvGrpSpPr>
        <p:grpSpPr>
          <a:xfrm>
            <a:off x="354969" y="937408"/>
            <a:ext cx="8496300" cy="2771775"/>
            <a:chOff x="323850" y="1953369"/>
            <a:chExt cx="8496300" cy="2771775"/>
          </a:xfrm>
        </p:grpSpPr>
        <p:pic>
          <p:nvPicPr>
            <p:cNvPr id="3277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1953369"/>
              <a:ext cx="8496300" cy="2771775"/>
            </a:xfrm>
            <a:prstGeom prst="rect">
              <a:avLst/>
            </a:prstGeom>
            <a:noFill/>
            <a:ln w="12700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900921" y="4211796"/>
              <a:ext cx="37882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62 authors, submitted </a:t>
              </a:r>
              <a:r>
                <a:rPr lang="en-US" dirty="0">
                  <a:solidFill>
                    <a:srgbClr val="00B050"/>
                  </a:solidFill>
                </a:rPr>
                <a:t>Oct 30, 2016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72792" y="6093296"/>
            <a:ext cx="39007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>
                <a:hlinkClick r:id="rId5"/>
              </a:rPr>
              <a:t>http://</a:t>
            </a:r>
            <a:r>
              <a:rPr lang="fi-FI" sz="1400" dirty="0" smtClean="0">
                <a:hlinkClick r:id="rId5"/>
              </a:rPr>
              <a:t>aldhistory.blogspot.fi/search/label/JVSTA</a:t>
            </a:r>
            <a:r>
              <a:rPr lang="fi-FI" sz="1400" dirty="0" smtClean="0"/>
              <a:t> </a:t>
            </a:r>
            <a:endParaRPr lang="fi-FI" sz="1400" dirty="0"/>
          </a:p>
        </p:txBody>
      </p:sp>
      <p:sp>
        <p:nvSpPr>
          <p:cNvPr id="85" name="Oval 84"/>
          <p:cNvSpPr/>
          <p:nvPr/>
        </p:nvSpPr>
        <p:spPr>
          <a:xfrm>
            <a:off x="61156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6" name="Oval 85"/>
          <p:cNvSpPr/>
          <p:nvPr/>
        </p:nvSpPr>
        <p:spPr>
          <a:xfrm>
            <a:off x="97160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7" name="Oval 86"/>
          <p:cNvSpPr/>
          <p:nvPr/>
        </p:nvSpPr>
        <p:spPr>
          <a:xfrm>
            <a:off x="1403648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8" name="Oval 87"/>
          <p:cNvSpPr/>
          <p:nvPr/>
        </p:nvSpPr>
        <p:spPr>
          <a:xfrm>
            <a:off x="1547664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6" name="Group 5"/>
          <p:cNvGrpSpPr/>
          <p:nvPr/>
        </p:nvGrpSpPr>
        <p:grpSpPr>
          <a:xfrm>
            <a:off x="3923928" y="4597355"/>
            <a:ext cx="4752528" cy="1783973"/>
            <a:chOff x="3923928" y="4597355"/>
            <a:chExt cx="4752528" cy="1783973"/>
          </a:xfrm>
        </p:grpSpPr>
        <p:pic>
          <p:nvPicPr>
            <p:cNvPr id="90" name="Picture 2" descr="https://pbs.twimg.com/media/CtMK-28WgAAAj4J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4597355"/>
              <a:ext cx="2885130" cy="1783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TextBox 90"/>
            <p:cNvSpPr txBox="1"/>
            <p:nvPr/>
          </p:nvSpPr>
          <p:spPr>
            <a:xfrm>
              <a:off x="6698004" y="5373216"/>
              <a:ext cx="19784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i="1" dirty="0" err="1" smtClean="0">
                  <a:solidFill>
                    <a:schemeClr val="bg1">
                      <a:lumMod val="50000"/>
                    </a:schemeClr>
                  </a:solidFill>
                </a:rPr>
                <a:t>Darker</a:t>
              </a:r>
              <a:r>
                <a:rPr lang="fi-FI" sz="1400" i="1" dirty="0" smtClean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fi-FI" sz="1400" i="1" dirty="0" err="1" smtClean="0">
                  <a:solidFill>
                    <a:schemeClr val="bg1">
                      <a:lumMod val="50000"/>
                    </a:schemeClr>
                  </a:solidFill>
                </a:rPr>
                <a:t>grey</a:t>
              </a:r>
              <a:r>
                <a:rPr lang="fi-FI" sz="1400" i="1" dirty="0" smtClean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fi-FI" sz="1400" i="1" dirty="0" smtClean="0">
                  <a:solidFill>
                    <a:schemeClr val="bg1">
                      <a:lumMod val="50000"/>
                    </a:schemeClr>
                  </a:solidFill>
                  <a:sym typeface="Wingdings" panose="05000000000000000000" pitchFamily="2" charset="2"/>
                </a:rPr>
                <a:t> </a:t>
              </a:r>
              <a:r>
                <a:rPr lang="fi-FI" sz="1400" i="1" dirty="0" err="1" smtClean="0">
                  <a:solidFill>
                    <a:schemeClr val="bg1">
                      <a:lumMod val="50000"/>
                    </a:schemeClr>
                  </a:solidFill>
                  <a:sym typeface="Wingdings" panose="05000000000000000000" pitchFamily="2" charset="2"/>
                </a:rPr>
                <a:t>more</a:t>
              </a:r>
              <a:r>
                <a:rPr lang="fi-FI" sz="1400" i="1" dirty="0" smtClean="0">
                  <a:solidFill>
                    <a:schemeClr val="bg1">
                      <a:lumMod val="50000"/>
                    </a:schemeClr>
                  </a:solidFill>
                  <a:sym typeface="Wingdings" panose="05000000000000000000" pitchFamily="2" charset="2"/>
                </a:rPr>
                <a:t> VPHA </a:t>
              </a:r>
              <a:r>
                <a:rPr lang="fi-FI" sz="1400" i="1" dirty="0" err="1" smtClean="0">
                  <a:solidFill>
                    <a:schemeClr val="bg1">
                      <a:lumMod val="50000"/>
                    </a:schemeClr>
                  </a:solidFill>
                  <a:sym typeface="Wingdings" panose="05000000000000000000" pitchFamily="2" charset="2"/>
                </a:rPr>
                <a:t>contributors</a:t>
              </a:r>
              <a:endParaRPr lang="fi-FI" sz="14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23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78"/>
    </mc:Choice>
    <mc:Fallback>
      <p:transition spd="slow" advTm="47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611560" y="188640"/>
            <a:ext cx="71287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7EEAA-3AD8-4158-98D9-A393657B6B32}" type="slidenum">
              <a:rPr lang="fi-FI" smtClean="0"/>
              <a:pPr/>
              <a:t>27</a:t>
            </a:fld>
            <a:endParaRPr lang="fi-FI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23764"/>
              </p:ext>
            </p:extLst>
          </p:nvPr>
        </p:nvGraphicFramePr>
        <p:xfrm>
          <a:off x="467544" y="872832"/>
          <a:ext cx="8424936" cy="5364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60640"/>
                <a:gridCol w="1944216"/>
                <a:gridCol w="720080"/>
              </a:tblGrid>
              <a:tr h="1524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Title</a:t>
                      </a:r>
                      <a:endParaRPr lang="fi-FI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Authors</a:t>
                      </a:r>
                      <a:endParaRPr lang="fi-FI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Year</a:t>
                      </a:r>
                      <a:endParaRPr lang="fi-FI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</a:tr>
              <a:tr h="1524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Some characteristics of 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molecular layering </a:t>
                      </a:r>
                      <a:r>
                        <a:rPr lang="en-US" sz="1600" dirty="0">
                          <a:effectLst/>
                        </a:rPr>
                        <a:t>reactions</a:t>
                      </a:r>
                      <a:endParaRPr lang="fi-FI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B050"/>
                          </a:solidFill>
                          <a:effectLst/>
                        </a:rPr>
                        <a:t>Aleskovskii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B050"/>
                          </a:solidFill>
                          <a:effectLst/>
                        </a:rPr>
                        <a:t>Koltsov</a:t>
                      </a:r>
                      <a:endParaRPr lang="fi-FI" sz="16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1965</a:t>
                      </a:r>
                      <a:endParaRPr lang="fi-FI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</a:tr>
              <a:tr h="1524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Interaction of 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titanium</a:t>
                      </a:r>
                      <a:r>
                        <a:rPr lang="en-US" sz="1600" dirty="0">
                          <a:effectLst/>
                        </a:rPr>
                        <a:t> and germanium </a:t>
                      </a:r>
                      <a:r>
                        <a:rPr lang="en-US" sz="1600" dirty="0" err="1">
                          <a:solidFill>
                            <a:srgbClr val="00B050"/>
                          </a:solidFill>
                          <a:effectLst/>
                        </a:rPr>
                        <a:t>tetrachloride</a:t>
                      </a:r>
                      <a:r>
                        <a:rPr lang="en-US" sz="1600" dirty="0" err="1">
                          <a:effectLst/>
                        </a:rPr>
                        <a:t>s</a:t>
                      </a:r>
                      <a:r>
                        <a:rPr lang="en-US" sz="1600" dirty="0">
                          <a:effectLst/>
                        </a:rPr>
                        <a:t> with hydrated 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silica</a:t>
                      </a:r>
                      <a:endParaRPr lang="fi-FI" sz="16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Shevjakov</a:t>
                      </a:r>
                      <a:r>
                        <a:rPr lang="en-US" sz="1600" dirty="0">
                          <a:effectLst/>
                        </a:rPr>
                        <a:t>,  Kuznetsova,  </a:t>
                      </a:r>
                      <a:r>
                        <a:rPr lang="en-US" sz="1600" dirty="0" err="1">
                          <a:effectLst/>
                        </a:rPr>
                        <a:t>Aleskovskii</a:t>
                      </a:r>
                      <a:endParaRPr lang="fi-FI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1967</a:t>
                      </a:r>
                      <a:endParaRPr lang="fi-FI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</a:tr>
              <a:tr h="1524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Measuring thicknesses of ultra-thin silicon oxide films </a:t>
                      </a:r>
                      <a:r>
                        <a:rPr lang="en-US" sz="1600" dirty="0">
                          <a:effectLst/>
                        </a:rPr>
                        <a:t>deposited by molecular layering on the surface of 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single crystal silicon </a:t>
                      </a:r>
                      <a:r>
                        <a:rPr lang="en-US" sz="1600" dirty="0">
                          <a:effectLst/>
                        </a:rPr>
                        <a:t>using 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polarization method</a:t>
                      </a:r>
                      <a:endParaRPr lang="fi-FI" sz="16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B050"/>
                          </a:solidFill>
                          <a:effectLst/>
                        </a:rPr>
                        <a:t>Sveshnikova</a:t>
                      </a:r>
                      <a:r>
                        <a:rPr lang="en-US" sz="1600" dirty="0">
                          <a:effectLst/>
                        </a:rPr>
                        <a:t>, </a:t>
                      </a:r>
                      <a:r>
                        <a:rPr lang="en-US" sz="1600" dirty="0" err="1">
                          <a:effectLst/>
                        </a:rPr>
                        <a:t>Koltsov</a:t>
                      </a:r>
                      <a:r>
                        <a:rPr lang="en-US" sz="1600" dirty="0">
                          <a:effectLst/>
                        </a:rPr>
                        <a:t>, </a:t>
                      </a:r>
                      <a:r>
                        <a:rPr lang="en-US" sz="1600" dirty="0" err="1">
                          <a:effectLst/>
                        </a:rPr>
                        <a:t>Aleskovskii</a:t>
                      </a:r>
                      <a:endParaRPr lang="fi-FI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1969</a:t>
                      </a:r>
                      <a:endParaRPr lang="fi-FI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</a:tr>
              <a:tr h="1524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Synthesis of solids by the Molecular Layering Method</a:t>
                      </a:r>
                      <a:endParaRPr lang="fi-FI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Koltsov</a:t>
                      </a:r>
                      <a:endParaRPr lang="fi-FI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1971</a:t>
                      </a:r>
                      <a:endParaRPr lang="fi-FI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</a:tr>
              <a:tr h="1524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Chemistry and technology of solids</a:t>
                      </a:r>
                      <a:endParaRPr lang="fi-FI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Aleskovskii</a:t>
                      </a:r>
                      <a:endParaRPr lang="fi-FI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1974</a:t>
                      </a:r>
                      <a:endParaRPr lang="fi-FI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</a:tr>
              <a:tr h="1524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Method and apparatus for the growth of compound thin </a:t>
                      </a:r>
                      <a:r>
                        <a:rPr lang="en-US" sz="1600" dirty="0" smtClean="0">
                          <a:effectLst/>
                        </a:rPr>
                        <a:t>films</a:t>
                      </a:r>
                      <a:endParaRPr lang="fi-FI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Suntola,  </a:t>
                      </a:r>
                      <a:r>
                        <a:rPr lang="en-US" sz="1600" dirty="0" err="1">
                          <a:solidFill>
                            <a:srgbClr val="00B050"/>
                          </a:solidFill>
                          <a:effectLst/>
                        </a:rPr>
                        <a:t>Antson</a:t>
                      </a:r>
                      <a:endParaRPr lang="fi-FI" sz="16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1974</a:t>
                      </a:r>
                      <a:r>
                        <a:rPr lang="en-US" sz="1600" baseline="30000" dirty="0" smtClean="0">
                          <a:effectLst/>
                        </a:rPr>
                        <a:t>*</a:t>
                      </a:r>
                      <a:endParaRPr lang="fi-FI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</a:tr>
              <a:tr h="1524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Synthesis and study of 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oxide coatings </a:t>
                      </a:r>
                      <a:r>
                        <a:rPr lang="en-US" sz="1600" dirty="0">
                          <a:effectLst/>
                        </a:rPr>
                        <a:t>obtained by molecular layering 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on semiconductor surfaces</a:t>
                      </a:r>
                      <a:endParaRPr lang="fi-FI" sz="16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B050"/>
                          </a:solidFill>
                          <a:effectLst/>
                        </a:rPr>
                        <a:t>Drozd</a:t>
                      </a:r>
                      <a:endParaRPr lang="fi-FI" sz="16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1978</a:t>
                      </a:r>
                      <a:endParaRPr lang="fi-FI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</a:tr>
              <a:tr h="1524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Atomic layer epitaxy </a:t>
                      </a:r>
                      <a:r>
                        <a:rPr lang="en-US" sz="1600" dirty="0">
                          <a:effectLst/>
                        </a:rPr>
                        <a:t>for producing 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EL thin films</a:t>
                      </a:r>
                      <a:endParaRPr lang="fi-FI" sz="16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Suntola,  </a:t>
                      </a:r>
                      <a:r>
                        <a:rPr lang="en-US" sz="1600" dirty="0" err="1">
                          <a:effectLst/>
                        </a:rPr>
                        <a:t>Antson</a:t>
                      </a:r>
                      <a:r>
                        <a:rPr lang="en-US" sz="1600" dirty="0">
                          <a:effectLst/>
                        </a:rPr>
                        <a:t>,  </a:t>
                      </a:r>
                      <a:r>
                        <a:rPr lang="en-US" sz="1600" dirty="0" err="1">
                          <a:solidFill>
                            <a:srgbClr val="00B050"/>
                          </a:solidFill>
                          <a:effectLst/>
                        </a:rPr>
                        <a:t>Pakkala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,  </a:t>
                      </a:r>
                      <a:r>
                        <a:rPr lang="en-US" sz="1600" dirty="0" err="1">
                          <a:solidFill>
                            <a:srgbClr val="00B050"/>
                          </a:solidFill>
                          <a:effectLst/>
                        </a:rPr>
                        <a:t>Lindfors</a:t>
                      </a:r>
                      <a:endParaRPr lang="fi-FI" sz="16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1980</a:t>
                      </a:r>
                      <a:endParaRPr lang="fi-FI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</a:tr>
              <a:tr h="1524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Atomic layer epitaxy</a:t>
                      </a:r>
                      <a:endParaRPr lang="fi-FI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Suntola, </a:t>
                      </a:r>
                      <a:r>
                        <a:rPr lang="en-US" sz="1600" dirty="0" err="1">
                          <a:solidFill>
                            <a:srgbClr val="00B050"/>
                          </a:solidFill>
                          <a:effectLst/>
                        </a:rPr>
                        <a:t>Hyvärinen</a:t>
                      </a:r>
                      <a:endParaRPr lang="fi-FI" sz="16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1985</a:t>
                      </a:r>
                      <a:endParaRPr lang="fi-FI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</a:tr>
              <a:tr h="1524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Atomic layer epitaxy of 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III-V </a:t>
                      </a:r>
                      <a:r>
                        <a:rPr lang="en-US" sz="1600" dirty="0">
                          <a:effectLst/>
                        </a:rPr>
                        <a:t>binary compounds</a:t>
                      </a:r>
                      <a:endParaRPr lang="fi-FI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i-FI" sz="1600" dirty="0" err="1">
                          <a:solidFill>
                            <a:srgbClr val="00B050"/>
                          </a:solidFill>
                          <a:effectLst/>
                        </a:rPr>
                        <a:t>Bedair</a:t>
                      </a:r>
                      <a:r>
                        <a:rPr lang="fi-FI" sz="1600" dirty="0">
                          <a:effectLst/>
                        </a:rPr>
                        <a:t>, </a:t>
                      </a:r>
                      <a:r>
                        <a:rPr lang="fi-FI" sz="1600" dirty="0" err="1">
                          <a:effectLst/>
                        </a:rPr>
                        <a:t>Tischler</a:t>
                      </a:r>
                      <a:r>
                        <a:rPr lang="fi-FI" sz="1600" dirty="0">
                          <a:effectLst/>
                        </a:rPr>
                        <a:t>,  </a:t>
                      </a:r>
                      <a:r>
                        <a:rPr lang="fi-FI" sz="1600" dirty="0" err="1">
                          <a:effectLst/>
                        </a:rPr>
                        <a:t>Katsuyama</a:t>
                      </a:r>
                      <a:r>
                        <a:rPr lang="fi-FI" sz="1600" dirty="0">
                          <a:effectLst/>
                        </a:rPr>
                        <a:t>,  </a:t>
                      </a:r>
                      <a:r>
                        <a:rPr lang="fi-FI" sz="1600" dirty="0" err="1">
                          <a:effectLst/>
                        </a:rPr>
                        <a:t>El-Masry</a:t>
                      </a:r>
                      <a:endParaRPr lang="fi-FI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1985</a:t>
                      </a:r>
                      <a:endParaRPr lang="fi-FI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</a:tr>
              <a:tr h="2286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Molecular Layer Epitaxy</a:t>
                      </a:r>
                      <a:endParaRPr lang="fi-FI" sz="16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B050"/>
                          </a:solidFill>
                          <a:effectLst/>
                        </a:rPr>
                        <a:t>Nishizawa</a:t>
                      </a:r>
                      <a:r>
                        <a:rPr lang="en-US" sz="1600" dirty="0">
                          <a:effectLst/>
                        </a:rPr>
                        <a:t>, Abe,  </a:t>
                      </a:r>
                      <a:r>
                        <a:rPr lang="en-US" sz="1600" dirty="0" err="1">
                          <a:effectLst/>
                        </a:rPr>
                        <a:t>Kurabayashi</a:t>
                      </a:r>
                      <a:endParaRPr lang="fi-FI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1985</a:t>
                      </a:r>
                      <a:endParaRPr lang="fi-FI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0" marR="3429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5536" y="6237312"/>
            <a:ext cx="6210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err="1" smtClean="0">
                <a:solidFill>
                  <a:schemeClr val="bg1">
                    <a:lumMod val="50000"/>
                  </a:schemeClr>
                </a:solidFill>
              </a:rPr>
              <a:t>Shortened</a:t>
            </a:r>
            <a:r>
              <a:rPr lang="fi-FI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1400" dirty="0" err="1" smtClean="0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fi-FI" sz="1400" dirty="0" smtClean="0">
                <a:solidFill>
                  <a:schemeClr val="bg1">
                    <a:lumMod val="50000"/>
                  </a:schemeClr>
                </a:solidFill>
              </a:rPr>
              <a:t>: VPHA </a:t>
            </a:r>
            <a:r>
              <a:rPr lang="fi-FI" sz="1400" dirty="0" err="1" smtClean="0">
                <a:solidFill>
                  <a:schemeClr val="bg1">
                    <a:lumMod val="50000"/>
                  </a:schemeClr>
                </a:solidFill>
              </a:rPr>
              <a:t>manuscript</a:t>
            </a:r>
            <a:r>
              <a:rPr lang="fi-FI" sz="1400" dirty="0" smtClean="0">
                <a:solidFill>
                  <a:schemeClr val="bg1">
                    <a:lumMod val="50000"/>
                  </a:schemeClr>
                </a:solidFill>
              </a:rPr>
              <a:t> (62 </a:t>
            </a:r>
            <a:r>
              <a:rPr lang="fi-FI" sz="1400" dirty="0" err="1" smtClean="0">
                <a:solidFill>
                  <a:schemeClr val="bg1">
                    <a:lumMod val="50000"/>
                  </a:schemeClr>
                </a:solidFill>
              </a:rPr>
              <a:t>authors</a:t>
            </a:r>
            <a:r>
              <a:rPr lang="fi-FI" sz="1400" dirty="0" smtClean="0">
                <a:solidFill>
                  <a:schemeClr val="bg1">
                    <a:lumMod val="50000"/>
                  </a:schemeClr>
                </a:solidFill>
              </a:rPr>
              <a:t>), </a:t>
            </a:r>
            <a:r>
              <a:rPr lang="fi-FI" sz="1400" dirty="0" err="1" smtClean="0">
                <a:solidFill>
                  <a:schemeClr val="bg1">
                    <a:lumMod val="50000"/>
                  </a:schemeClr>
                </a:solidFill>
              </a:rPr>
              <a:t>submitted</a:t>
            </a:r>
            <a:r>
              <a:rPr lang="fi-FI" sz="1400" dirty="0" smtClean="0">
                <a:solidFill>
                  <a:schemeClr val="bg1">
                    <a:lumMod val="50000"/>
                  </a:schemeClr>
                </a:solidFill>
              </a:rPr>
              <a:t> to JVSTA (2016).</a:t>
            </a:r>
            <a:endParaRPr lang="fi-FI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07704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851920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96136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483768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Oval 15"/>
          <p:cNvSpPr/>
          <p:nvPr/>
        </p:nvSpPr>
        <p:spPr>
          <a:xfrm>
            <a:off x="277180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Oval 16"/>
          <p:cNvSpPr/>
          <p:nvPr/>
        </p:nvSpPr>
        <p:spPr>
          <a:xfrm>
            <a:off x="3419872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Oval 17"/>
          <p:cNvSpPr/>
          <p:nvPr/>
        </p:nvSpPr>
        <p:spPr>
          <a:xfrm>
            <a:off x="5220072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Oval 18"/>
          <p:cNvSpPr/>
          <p:nvPr/>
        </p:nvSpPr>
        <p:spPr>
          <a:xfrm>
            <a:off x="5580112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Oval 19"/>
          <p:cNvSpPr/>
          <p:nvPr/>
        </p:nvSpPr>
        <p:spPr>
          <a:xfrm>
            <a:off x="6660232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Oval 21"/>
          <p:cNvSpPr/>
          <p:nvPr/>
        </p:nvSpPr>
        <p:spPr>
          <a:xfrm>
            <a:off x="7092280" y="116632"/>
            <a:ext cx="144016" cy="144016"/>
          </a:xfrm>
          <a:prstGeom prst="ellipse">
            <a:avLst/>
          </a:prstGeom>
          <a:solidFill>
            <a:srgbClr val="00B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Oval 22"/>
          <p:cNvSpPr/>
          <p:nvPr/>
        </p:nvSpPr>
        <p:spPr>
          <a:xfrm>
            <a:off x="179512" y="48596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TextBox 23"/>
          <p:cNvSpPr txBox="1"/>
          <p:nvPr/>
        </p:nvSpPr>
        <p:spPr>
          <a:xfrm>
            <a:off x="472792" y="404664"/>
            <a:ext cx="6018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VPHA manuscript + Baltic ALD 2016 St. Petersburg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61156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Oval 25"/>
          <p:cNvSpPr/>
          <p:nvPr/>
        </p:nvSpPr>
        <p:spPr>
          <a:xfrm>
            <a:off x="97160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Oval 26"/>
          <p:cNvSpPr/>
          <p:nvPr/>
        </p:nvSpPr>
        <p:spPr>
          <a:xfrm>
            <a:off x="1403648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Oval 27"/>
          <p:cNvSpPr/>
          <p:nvPr/>
        </p:nvSpPr>
        <p:spPr>
          <a:xfrm>
            <a:off x="1547664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57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308"/>
    </mc:Choice>
    <mc:Fallback>
      <p:transition spd="slow" advTm="114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/>
        </p:nvCxnSpPr>
        <p:spPr>
          <a:xfrm>
            <a:off x="611560" y="188640"/>
            <a:ext cx="71287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7EEAA-3AD8-4158-98D9-A393657B6B32}" type="slidenum">
              <a:rPr lang="fi-FI" smtClean="0"/>
              <a:pPr/>
              <a:t>28</a:t>
            </a:fld>
            <a:endParaRPr lang="fi-FI"/>
          </a:p>
        </p:txBody>
      </p:sp>
      <p:grpSp>
        <p:nvGrpSpPr>
          <p:cNvPr id="6" name="Group 5"/>
          <p:cNvGrpSpPr/>
          <p:nvPr/>
        </p:nvGrpSpPr>
        <p:grpSpPr>
          <a:xfrm>
            <a:off x="395536" y="969109"/>
            <a:ext cx="8280920" cy="5015402"/>
            <a:chOff x="395536" y="692696"/>
            <a:chExt cx="8280920" cy="501540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692696"/>
              <a:ext cx="8160965" cy="4969683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95536" y="5662379"/>
              <a:ext cx="8280920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7" name="Rectangle 6"/>
          <p:cNvSpPr/>
          <p:nvPr/>
        </p:nvSpPr>
        <p:spPr>
          <a:xfrm>
            <a:off x="683568" y="2913325"/>
            <a:ext cx="4572000" cy="33239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catalysts</a:t>
            </a:r>
            <a:r>
              <a:rPr lang="en-US" dirty="0"/>
              <a:t> by ALD from 1972,</a:t>
            </a:r>
            <a:r>
              <a:rPr lang="en-US" baseline="30000" dirty="0"/>
              <a:t>54</a:t>
            </a: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geometrical</a:t>
            </a: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modelling</a:t>
            </a:r>
            <a:r>
              <a:rPr lang="en-US" dirty="0"/>
              <a:t> of surface site filling during ALD from 1975,</a:t>
            </a:r>
            <a:r>
              <a:rPr lang="en-US" baseline="30000" dirty="0"/>
              <a:t>55</a:t>
            </a:r>
            <a:r>
              <a:rPr lang="en-US" dirty="0"/>
              <a:t> particle coating in a </a:t>
            </a:r>
            <a:r>
              <a:rPr lang="en-US" dirty="0">
                <a:solidFill>
                  <a:srgbClr val="00B050"/>
                </a:solidFill>
              </a:rPr>
              <a:t>fluidized bed</a:t>
            </a:r>
            <a:r>
              <a:rPr lang="en-US" dirty="0"/>
              <a:t> from 1979,</a:t>
            </a:r>
            <a:r>
              <a:rPr lang="en-US" baseline="30000" dirty="0"/>
              <a:t>56</a:t>
            </a:r>
            <a:r>
              <a:rPr lang="en-US" dirty="0"/>
              <a:t> ALD with an </a:t>
            </a:r>
            <a:r>
              <a:rPr lang="en-US" dirty="0">
                <a:solidFill>
                  <a:srgbClr val="00B050"/>
                </a:solidFill>
              </a:rPr>
              <a:t>electric field</a:t>
            </a:r>
            <a:r>
              <a:rPr lang="en-US" dirty="0"/>
              <a:t> to guide the growth from 1981,</a:t>
            </a:r>
            <a:r>
              <a:rPr lang="en-US" baseline="30000" dirty="0"/>
              <a:t>57</a:t>
            </a: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quantum chemical modelling</a:t>
            </a:r>
            <a:r>
              <a:rPr lang="en-US" dirty="0"/>
              <a:t> from 1983,</a:t>
            </a:r>
            <a:r>
              <a:rPr lang="en-US" baseline="30000" dirty="0"/>
              <a:t>58</a:t>
            </a: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amine-catalyzed</a:t>
            </a:r>
            <a:r>
              <a:rPr lang="en-US" dirty="0"/>
              <a:t> SiO</a:t>
            </a:r>
            <a:r>
              <a:rPr lang="en-US" baseline="-25000" dirty="0"/>
              <a:t>2</a:t>
            </a:r>
            <a:r>
              <a:rPr lang="en-US" dirty="0"/>
              <a:t> ALD from 1984,</a:t>
            </a:r>
            <a:r>
              <a:rPr lang="en-US" baseline="30000" dirty="0"/>
              <a:t>59</a:t>
            </a:r>
            <a:r>
              <a:rPr lang="en-US" dirty="0"/>
              <a:t> ALD on </a:t>
            </a:r>
            <a:r>
              <a:rPr lang="en-US" dirty="0">
                <a:solidFill>
                  <a:srgbClr val="00B050"/>
                </a:solidFill>
              </a:rPr>
              <a:t>polymers </a:t>
            </a:r>
            <a:r>
              <a:rPr lang="en-US" dirty="0"/>
              <a:t>from 1984,</a:t>
            </a:r>
            <a:r>
              <a:rPr lang="en-US" baseline="30000" dirty="0"/>
              <a:t>60</a:t>
            </a:r>
            <a:r>
              <a:rPr lang="en-US" dirty="0"/>
              <a:t> and the proposal of </a:t>
            </a:r>
            <a:r>
              <a:rPr lang="en-US" dirty="0">
                <a:solidFill>
                  <a:srgbClr val="00B050"/>
                </a:solidFill>
              </a:rPr>
              <a:t>photo ALD </a:t>
            </a:r>
            <a:r>
              <a:rPr lang="en-US" dirty="0"/>
              <a:t>from </a:t>
            </a:r>
            <a:r>
              <a:rPr lang="en-US" dirty="0" smtClean="0"/>
              <a:t>1984.</a:t>
            </a:r>
            <a:r>
              <a:rPr lang="en-US" baseline="30000" dirty="0" smtClean="0"/>
              <a:t>61</a:t>
            </a:r>
          </a:p>
          <a:p>
            <a:endParaRPr lang="en-US" baseline="30000" dirty="0"/>
          </a:p>
          <a:p>
            <a:r>
              <a:rPr lang="fi-FI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From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VPHA </a:t>
            </a:r>
            <a:r>
              <a:rPr lang="fi-FI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manuscript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(62 </a:t>
            </a:r>
            <a:r>
              <a:rPr lang="fi-FI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authors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), </a:t>
            </a:r>
            <a:r>
              <a:rPr lang="fi-FI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submitted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 JVSTA (2016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).</a:t>
            </a:r>
            <a:endParaRPr lang="fi-FI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907704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51920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796136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2483768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Oval 17"/>
          <p:cNvSpPr/>
          <p:nvPr/>
        </p:nvSpPr>
        <p:spPr>
          <a:xfrm>
            <a:off x="277180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Oval 18"/>
          <p:cNvSpPr/>
          <p:nvPr/>
        </p:nvSpPr>
        <p:spPr>
          <a:xfrm>
            <a:off x="3419872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Oval 19"/>
          <p:cNvSpPr/>
          <p:nvPr/>
        </p:nvSpPr>
        <p:spPr>
          <a:xfrm>
            <a:off x="5220072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Oval 20"/>
          <p:cNvSpPr/>
          <p:nvPr/>
        </p:nvSpPr>
        <p:spPr>
          <a:xfrm>
            <a:off x="5580112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Oval 21"/>
          <p:cNvSpPr/>
          <p:nvPr/>
        </p:nvSpPr>
        <p:spPr>
          <a:xfrm>
            <a:off x="6660232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Oval 23"/>
          <p:cNvSpPr/>
          <p:nvPr/>
        </p:nvSpPr>
        <p:spPr>
          <a:xfrm>
            <a:off x="7092280" y="116632"/>
            <a:ext cx="144016" cy="144016"/>
          </a:xfrm>
          <a:prstGeom prst="ellipse">
            <a:avLst/>
          </a:prstGeom>
          <a:solidFill>
            <a:srgbClr val="00B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Oval 24"/>
          <p:cNvSpPr/>
          <p:nvPr/>
        </p:nvSpPr>
        <p:spPr>
          <a:xfrm>
            <a:off x="179512" y="48596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TextBox 25"/>
          <p:cNvSpPr txBox="1"/>
          <p:nvPr/>
        </p:nvSpPr>
        <p:spPr>
          <a:xfrm>
            <a:off x="472792" y="404664"/>
            <a:ext cx="6018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VPHA manuscript + Baltic ALD 2016 St. Petersburg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1156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Oval 27"/>
          <p:cNvSpPr/>
          <p:nvPr/>
        </p:nvSpPr>
        <p:spPr>
          <a:xfrm>
            <a:off x="97160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Oval 28"/>
          <p:cNvSpPr/>
          <p:nvPr/>
        </p:nvSpPr>
        <p:spPr>
          <a:xfrm>
            <a:off x="1403648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Oval 29"/>
          <p:cNvSpPr/>
          <p:nvPr/>
        </p:nvSpPr>
        <p:spPr>
          <a:xfrm>
            <a:off x="1547664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65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814"/>
    </mc:Choice>
    <mc:Fallback>
      <p:transition spd="slow" advTm="82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bs.twimg.com/media/CtMK-28WgAAAj4J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57209"/>
            <a:ext cx="3816424" cy="235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76800"/>
          </a:xfrm>
        </p:spPr>
        <p:txBody>
          <a:bodyPr>
            <a:normAutofit/>
          </a:bodyPr>
          <a:lstStyle/>
          <a:p>
            <a:r>
              <a:rPr lang="fi-F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ALD </a:t>
            </a:r>
            <a:r>
              <a:rPr lang="fi-F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discovered</a:t>
            </a:r>
            <a:r>
              <a:rPr lang="fi-F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&amp; </a:t>
            </a:r>
            <a:r>
              <a:rPr lang="fi-F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developed</a:t>
            </a:r>
            <a:r>
              <a:rPr lang="fi-F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br>
              <a:rPr lang="fi-F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i-F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independently</a:t>
            </a:r>
            <a:r>
              <a:rPr lang="fi-F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twice</a:t>
            </a:r>
            <a:endParaRPr lang="fi-FI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fi-FI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fi-F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VPHA </a:t>
            </a:r>
            <a:r>
              <a:rPr lang="fi-FI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reading</a:t>
            </a:r>
            <a:r>
              <a:rPr lang="fi-FI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still</a:t>
            </a:r>
            <a:r>
              <a:rPr lang="fi-F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continues</a:t>
            </a:r>
            <a:r>
              <a:rPr lang="fi-FI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fi-F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fi-F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i-F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new </a:t>
            </a:r>
            <a:r>
              <a:rPr lang="fi-FI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volunteers</a:t>
            </a:r>
            <a:r>
              <a:rPr lang="fi-FI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welcome</a:t>
            </a:r>
            <a:endParaRPr lang="fi-FI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r>
              <a:rPr lang="fi-F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&gt;300 </a:t>
            </a:r>
            <a:r>
              <a:rPr lang="fi-F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comments</a:t>
            </a:r>
            <a:r>
              <a:rPr lang="fi-F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still</a:t>
            </a:r>
            <a:r>
              <a:rPr lang="fi-F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needed</a:t>
            </a:r>
            <a:endParaRPr lang="fi-FI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fi-FI" dirty="0" err="1" smtClean="0">
                <a:solidFill>
                  <a:schemeClr val="tx1">
                    <a:lumMod val="50000"/>
                    <a:lumOff val="50000"/>
                  </a:schemeClr>
                </a:solidFill>
                <a:hlinkClick r:id="rId6"/>
              </a:rPr>
              <a:t>ALD-history-evolving-file</a:t>
            </a:r>
            <a:r>
              <a:rPr lang="fi-F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fi-F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growing</a:t>
            </a:r>
            <a:r>
              <a:rPr lang="fi-F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reference</a:t>
            </a:r>
            <a:r>
              <a:rPr lang="fi-F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source</a:t>
            </a:r>
            <a:endParaRPr lang="fi-FI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fi-F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Worldwide</a:t>
            </a:r>
            <a:r>
              <a:rPr lang="fi-F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ALD-related</a:t>
            </a:r>
            <a:r>
              <a:rPr lang="fi-F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lists</a:t>
            </a:r>
            <a:r>
              <a:rPr lang="fi-F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under</a:t>
            </a:r>
            <a:r>
              <a:rPr lang="fi-F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construction</a:t>
            </a:r>
            <a:endParaRPr lang="fi-FI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r>
              <a:rPr lang="fi-F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Conferences</a:t>
            </a:r>
            <a:r>
              <a:rPr lang="fi-F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fi-F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theses</a:t>
            </a:r>
            <a:r>
              <a:rPr lang="fi-F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fi-F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PhD</a:t>
            </a:r>
            <a:r>
              <a:rPr lang="fi-F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+ </a:t>
            </a:r>
            <a:r>
              <a:rPr lang="fi-F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higher</a:t>
            </a:r>
            <a:r>
              <a:rPr lang="fi-F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), </a:t>
            </a:r>
            <a:r>
              <a:rPr lang="fi-F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review</a:t>
            </a:r>
            <a:r>
              <a:rPr lang="fi-F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articles</a:t>
            </a:r>
            <a:endParaRPr lang="fi-FI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fi-FI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fi-FI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More</a:t>
            </a:r>
            <a:r>
              <a:rPr lang="fi-FI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info: </a:t>
            </a:r>
            <a:r>
              <a:rPr lang="fi-FI" sz="18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7"/>
              </a:rPr>
              <a:t>http://vph-ald.com</a:t>
            </a:r>
            <a:r>
              <a:rPr lang="fi-FI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&amp; ALD </a:t>
            </a:r>
            <a:r>
              <a:rPr lang="fi-FI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History</a:t>
            </a:r>
            <a:r>
              <a:rPr lang="fi-FI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i-FI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Blog</a:t>
            </a:r>
            <a:r>
              <a:rPr lang="fi-FI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i-FI" sz="18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8"/>
              </a:rPr>
              <a:t>http://aldhistory.blogspot.fi</a:t>
            </a:r>
            <a:r>
              <a:rPr lang="fi-FI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fi-FI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i-FI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Contact</a:t>
            </a:r>
            <a:r>
              <a:rPr lang="fi-FI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fi-FI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hlinkClick r:id="rId9"/>
              </a:rPr>
              <a:t>info@vph-ald.com</a:t>
            </a:r>
            <a:r>
              <a:rPr lang="fi-FI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fi-FI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fi-FI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7EEAA-3AD8-4158-98D9-A393657B6B32}" type="slidenum">
              <a:rPr lang="fi-FI" smtClean="0"/>
              <a:pPr/>
              <a:t>29</a:t>
            </a:fld>
            <a:endParaRPr lang="fi-FI"/>
          </a:p>
        </p:txBody>
      </p:sp>
      <p:sp>
        <p:nvSpPr>
          <p:cNvPr id="24" name="TextBox 23"/>
          <p:cNvSpPr txBox="1"/>
          <p:nvPr/>
        </p:nvSpPr>
        <p:spPr>
          <a:xfrm>
            <a:off x="539552" y="764704"/>
            <a:ext cx="3898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Conclusion</a:t>
            </a:r>
            <a:r>
              <a:rPr lang="fi-FI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&amp; outlook</a:t>
            </a:r>
            <a:endParaRPr lang="fi-FI" sz="28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1923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470"/>
    </mc:Choice>
    <mc:Fallback>
      <p:transition spd="slow" advTm="178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4400" y="1711278"/>
            <a:ext cx="7315200" cy="4114800"/>
          </a:xfrm>
        </p:spPr>
        <p:txBody>
          <a:bodyPr/>
          <a:lstStyle/>
          <a:p>
            <a:endParaRPr lang="fi-FI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" y="1556792"/>
            <a:ext cx="7510988" cy="434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982678" y="5877272"/>
            <a:ext cx="73780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050" dirty="0" err="1" smtClean="0"/>
              <a:t>Source</a:t>
            </a:r>
            <a:r>
              <a:rPr lang="fi-FI" sz="1050" dirty="0" smtClean="0"/>
              <a:t>: </a:t>
            </a:r>
            <a:r>
              <a:rPr lang="fi-FI" sz="1050" dirty="0" err="1" smtClean="0"/>
              <a:t>review</a:t>
            </a:r>
            <a:r>
              <a:rPr lang="fi-FI" sz="1050" dirty="0" smtClean="0"/>
              <a:t> </a:t>
            </a:r>
            <a:r>
              <a:rPr lang="fi-FI" sz="1050" dirty="0" err="1" smtClean="0"/>
              <a:t>by</a:t>
            </a:r>
            <a:r>
              <a:rPr lang="fi-FI" sz="1050" dirty="0" smtClean="0"/>
              <a:t> Miikkulainen, Leskelä, Ritala, Puurunen, J</a:t>
            </a:r>
            <a:r>
              <a:rPr lang="fi-FI" sz="1050" dirty="0"/>
              <a:t>. </a:t>
            </a:r>
            <a:r>
              <a:rPr lang="fi-FI" sz="1050" dirty="0" err="1"/>
              <a:t>Appl</a:t>
            </a:r>
            <a:r>
              <a:rPr lang="fi-FI" sz="1050" dirty="0"/>
              <a:t>. </a:t>
            </a:r>
            <a:r>
              <a:rPr lang="fi-FI" sz="1050" dirty="0" err="1"/>
              <a:t>Phys</a:t>
            </a:r>
            <a:r>
              <a:rPr lang="fi-FI" sz="1050" dirty="0"/>
              <a:t>. </a:t>
            </a:r>
            <a:r>
              <a:rPr lang="fi-FI" sz="1050" b="1" dirty="0"/>
              <a:t>113</a:t>
            </a:r>
            <a:r>
              <a:rPr lang="fi-FI" sz="1050" dirty="0"/>
              <a:t>, 021301 (2013); </a:t>
            </a:r>
            <a:r>
              <a:rPr lang="fi-FI" sz="1050" dirty="0" smtClean="0"/>
              <a:t>&gt;</a:t>
            </a:r>
            <a:r>
              <a:rPr lang="fi-FI" sz="1050" dirty="0"/>
              <a:t>2000 </a:t>
            </a:r>
            <a:r>
              <a:rPr lang="fi-FI" sz="1050" dirty="0" err="1" smtClean="0"/>
              <a:t>references</a:t>
            </a:r>
            <a:r>
              <a:rPr lang="fi-FI" sz="1050" dirty="0" smtClean="0"/>
              <a:t>. </a:t>
            </a:r>
            <a:r>
              <a:rPr lang="fi-FI" sz="1050" dirty="0">
                <a:hlinkClick r:id="rId6"/>
              </a:rPr>
              <a:t>http://</a:t>
            </a:r>
            <a:r>
              <a:rPr lang="fi-FI" sz="1050" dirty="0" smtClean="0">
                <a:hlinkClick r:id="rId6"/>
              </a:rPr>
              <a:t>dx.doi.org/10.1063/1.4757907</a:t>
            </a:r>
            <a:endParaRPr lang="fi-FI" sz="1050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6233723" y="3933056"/>
            <a:ext cx="2661349" cy="1294404"/>
            <a:chOff x="6233723" y="3933056"/>
            <a:chExt cx="2661349" cy="1294404"/>
          </a:xfrm>
        </p:grpSpPr>
        <p:sp>
          <p:nvSpPr>
            <p:cNvPr id="8" name="Rectangle 7"/>
            <p:cNvSpPr/>
            <p:nvPr/>
          </p:nvSpPr>
          <p:spPr bwMode="auto">
            <a:xfrm>
              <a:off x="6233723" y="3933056"/>
              <a:ext cx="66469" cy="72008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i-FI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 flipH="1" flipV="1">
              <a:off x="6300192" y="4005064"/>
              <a:ext cx="1595254" cy="86409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7895446" y="4581129"/>
              <a:ext cx="3385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3600" b="1" dirty="0" smtClean="0">
                  <a:solidFill>
                    <a:srgbClr val="00B050"/>
                  </a:solidFill>
                </a:rPr>
                <a:t>!</a:t>
              </a:r>
              <a:endParaRPr lang="fi-FI" sz="3600" b="1" dirty="0">
                <a:solidFill>
                  <a:srgbClr val="00B05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94853" y="4725144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800" dirty="0" err="1" smtClean="0">
                  <a:solidFill>
                    <a:srgbClr val="00B050"/>
                  </a:solidFill>
                </a:rPr>
                <a:t>Drozd</a:t>
              </a:r>
              <a:endParaRPr lang="fi-FI" sz="18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39553" y="476672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Many </a:t>
            </a:r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classes of materials have been studied by ALD: oxides, nitrides, sulfides, metals, … </a:t>
            </a:r>
            <a:endParaRPr lang="fi-FI" sz="28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1688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90"/>
    </mc:Choice>
    <mc:Fallback>
      <p:transition spd="slow" advTm="26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876800"/>
          </a:xfrm>
        </p:spPr>
        <p:txBody>
          <a:bodyPr>
            <a:noAutofit/>
          </a:bodyPr>
          <a:lstStyle/>
          <a:p>
            <a:r>
              <a:rPr lang="fi-FI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General </a:t>
            </a:r>
            <a:r>
              <a:rPr lang="fi-FI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support</a:t>
            </a:r>
            <a:r>
              <a:rPr lang="fi-FI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Tuomo Suntola, </a:t>
            </a:r>
            <a:r>
              <a:rPr lang="fi-FI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Anatoly</a:t>
            </a:r>
            <a:r>
              <a:rPr lang="fi-FI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Malygin</a:t>
            </a:r>
            <a:r>
              <a:rPr lang="fi-FI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Victor </a:t>
            </a:r>
            <a:r>
              <a:rPr lang="fi-FI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Drozd</a:t>
            </a:r>
            <a:endParaRPr lang="fi-FI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i-FI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Initiation</a:t>
            </a:r>
            <a:r>
              <a:rPr lang="fi-FI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VPHA: </a:t>
            </a:r>
            <a:r>
              <a:rPr lang="fi-FI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Aziz</a:t>
            </a:r>
            <a:r>
              <a:rPr lang="fi-FI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Abdulagatov</a:t>
            </a:r>
            <a:r>
              <a:rPr lang="fi-FI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Annina </a:t>
            </a:r>
            <a:r>
              <a:rPr lang="fi-FI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Titoff</a:t>
            </a:r>
            <a:r>
              <a:rPr lang="fi-FI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; RLP St. Petersburg </a:t>
            </a:r>
            <a:r>
              <a:rPr lang="fi-FI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visit</a:t>
            </a:r>
            <a:r>
              <a:rPr lang="fi-FI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Mikko </a:t>
            </a:r>
            <a:r>
              <a:rPr lang="fi-FI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Kaarela; </a:t>
            </a:r>
            <a:r>
              <a:rPr lang="fi-FI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Wikipedia</a:t>
            </a:r>
            <a:r>
              <a:rPr lang="fi-FI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updates</a:t>
            </a:r>
            <a:r>
              <a:rPr lang="fi-FI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Angel Yanguas-Gil; </a:t>
            </a:r>
            <a:r>
              <a:rPr lang="fi-FI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translation</a:t>
            </a:r>
            <a:r>
              <a:rPr lang="fi-FI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fi-FI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Japanese</a:t>
            </a:r>
            <a:r>
              <a:rPr lang="fi-FI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ALD </a:t>
            </a:r>
            <a:r>
              <a:rPr lang="fi-FI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paper</a:t>
            </a:r>
            <a:r>
              <a:rPr lang="fi-FI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Christian </a:t>
            </a:r>
            <a:r>
              <a:rPr lang="fi-FI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Dussarrat</a:t>
            </a:r>
            <a:endParaRPr lang="fi-FI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i-FI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VPHA </a:t>
            </a:r>
            <a:r>
              <a:rPr lang="fi-FI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co-authors</a:t>
            </a:r>
            <a:r>
              <a:rPr lang="fi-FI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(as of 1.10.2016): </a:t>
            </a:r>
            <a:r>
              <a:rPr lang="fi-FI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Jaan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Aarik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Esko Ahvenniemi, Andrew R.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Akbashev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Saima Ali,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Mikhael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Bechelany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Maria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Berdova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Stefan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Boyadjiev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David Cameron, Nikolai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Chekurov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Rong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Chen,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Mikhail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Chubarov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Veronique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Cremers, Anjana Devi, Viktor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Drozd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Simon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Elliott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Liliya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Elnikova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Gloria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Gottardi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Kestutis Grigoras, Dennis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Hausmann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Cheol Seong Hwang, Marcel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Junige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Shih-Hui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Jen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Tanja Kallio, Jaana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Kanervo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Ivan Khmelnitskiy,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Han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Kim,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Lev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Klibanov</a:t>
            </a:r>
            <a:r>
              <a:rPr lang="fi-FI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Outi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Krause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Jakob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Kuhs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Irina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Kärkkänen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Marja-Leena Kääriäinen, Tommi Kääriäinen,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Luca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Lamagna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Adam Lapicki, Markku Leskelä, Harri Lipsanen, Jussi Lyytinen,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Anatoly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Malkov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Anatoly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Malygin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Abdelkader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Mennad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Christian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Militzer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Jyrki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Molarius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Małgorzata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Norek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Cagla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Ozgit-Akgun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Mikhail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Panov</a:t>
            </a:r>
            <a:r>
              <a:rPr lang="fi-FI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Luis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Fabián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Peña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Fabien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Piallat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Georgi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Popov</a:t>
            </a:r>
            <a:r>
              <a:rPr lang="fi-FI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Alexander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Pyymaki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Perros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Geert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Rampelberg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Robin H. A. Ras,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Erwan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Rauwel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Fred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Roozeboom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Timo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Sajavaara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Hossein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Salami, Hele Savin,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Nathanaelle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Schneider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Thomas E.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Seidel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David C. Smith, Pia Sundberg</a:t>
            </a:r>
            <a:r>
              <a:rPr lang="fi-FI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Dmitry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Suyatin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Massimo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Tallarida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Tobias Törndahl, Mikko Utriainen, </a:t>
            </a:r>
            <a:r>
              <a:rPr lang="fi-FI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Thomas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Wächtler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Claudia </a:t>
            </a:r>
            <a:r>
              <a:rPr lang="fi-FI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Wiemer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Oili M. E. </a:t>
            </a:r>
            <a:r>
              <a:rPr lang="fi-FI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Ylivaara</a:t>
            </a:r>
            <a:endParaRPr lang="fi-FI" sz="1400" dirty="0" smtClean="0">
              <a:solidFill>
                <a:srgbClr val="FF0000"/>
              </a:solidFill>
            </a:endParaRPr>
          </a:p>
          <a:p>
            <a:r>
              <a:rPr lang="fi-FI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American </a:t>
            </a:r>
            <a:r>
              <a:rPr lang="fi-FI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Vacuum</a:t>
            </a:r>
            <a:r>
              <a:rPr lang="fi-FI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Society</a:t>
            </a:r>
            <a:r>
              <a:rPr lang="fi-FI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AVS</a:t>
            </a:r>
          </a:p>
          <a:p>
            <a:r>
              <a:rPr lang="fi-FI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Partial</a:t>
            </a:r>
            <a:r>
              <a:rPr lang="fi-FI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funding</a:t>
            </a:r>
            <a:r>
              <a:rPr lang="fi-FI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 RLP: </a:t>
            </a:r>
            <a:r>
              <a:rPr lang="fi-FI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Finnish</a:t>
            </a:r>
            <a:r>
              <a:rPr lang="fi-FI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Centre of </a:t>
            </a:r>
            <a:r>
              <a:rPr lang="fi-FI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Excellence</a:t>
            </a:r>
            <a:r>
              <a:rPr lang="fi-FI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</a:t>
            </a:r>
            <a:r>
              <a:rPr lang="fi-FI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Atomic</a:t>
            </a:r>
            <a:r>
              <a:rPr lang="fi-FI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Layer</a:t>
            </a:r>
            <a:r>
              <a:rPr lang="fi-FI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Deposition </a:t>
            </a:r>
            <a:r>
              <a:rPr lang="fi-FI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by</a:t>
            </a:r>
            <a:r>
              <a:rPr lang="fi-FI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Academy of </a:t>
            </a:r>
            <a:r>
              <a:rPr lang="fi-FI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Finland</a:t>
            </a:r>
          </a:p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HERALD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COST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MP1402 Action</a:t>
            </a:r>
            <a:endParaRPr lang="fi-FI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fi-FI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fi-FI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7EEAA-3AD8-4158-98D9-A393657B6B32}" type="slidenum">
              <a:rPr lang="fi-FI" smtClean="0"/>
              <a:pPr/>
              <a:t>30</a:t>
            </a:fld>
            <a:endParaRPr lang="fi-FI"/>
          </a:p>
        </p:txBody>
      </p:sp>
      <p:sp>
        <p:nvSpPr>
          <p:cNvPr id="5" name="TextBox 4"/>
          <p:cNvSpPr txBox="1"/>
          <p:nvPr/>
        </p:nvSpPr>
        <p:spPr>
          <a:xfrm>
            <a:off x="691952" y="548680"/>
            <a:ext cx="3562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b="1" i="1" dirty="0" err="1" smtClean="0">
                <a:solidFill>
                  <a:schemeClr val="bg1">
                    <a:lumMod val="50000"/>
                  </a:schemeClr>
                </a:solidFill>
              </a:rPr>
              <a:t>Acknowledgements</a:t>
            </a:r>
            <a:endParaRPr lang="fi-FI" sz="28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8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69"/>
    </mc:Choice>
    <mc:Fallback>
      <p:transition spd="slow" advTm="37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548681"/>
            <a:ext cx="8928991" cy="938213"/>
          </a:xfrm>
        </p:spPr>
        <p:txBody>
          <a:bodyPr>
            <a:normAutofit fontScale="90000"/>
          </a:bodyPr>
          <a:lstStyle/>
          <a:p>
            <a:r>
              <a:rPr lang="fi-FI" sz="3600" b="1" dirty="0" err="1" smtClean="0">
                <a:solidFill>
                  <a:srgbClr val="00B050"/>
                </a:solidFill>
              </a:rPr>
              <a:t>Thank</a:t>
            </a:r>
            <a:r>
              <a:rPr lang="fi-FI" sz="3600" b="1" dirty="0" smtClean="0">
                <a:solidFill>
                  <a:srgbClr val="00B050"/>
                </a:solidFill>
              </a:rPr>
              <a:t> </a:t>
            </a:r>
            <a:r>
              <a:rPr lang="fi-FI" sz="3600" b="1" dirty="0" err="1" smtClean="0">
                <a:solidFill>
                  <a:srgbClr val="00B050"/>
                </a:solidFill>
              </a:rPr>
              <a:t>you</a:t>
            </a:r>
            <a:r>
              <a:rPr lang="fi-FI" sz="3600" b="1" dirty="0" smtClean="0">
                <a:solidFill>
                  <a:srgbClr val="00B050"/>
                </a:solidFill>
              </a:rPr>
              <a:t>, </a:t>
            </a:r>
            <a:r>
              <a:rPr lang="fi-FI" sz="3600" b="1" dirty="0" err="1" smtClean="0">
                <a:solidFill>
                  <a:srgbClr val="00B050"/>
                </a:solidFill>
              </a:rPr>
              <a:t>questions</a:t>
            </a:r>
            <a:r>
              <a:rPr lang="fi-FI" sz="3600" b="1" dirty="0" smtClean="0">
                <a:solidFill>
                  <a:srgbClr val="00B050"/>
                </a:solidFill>
              </a:rPr>
              <a:t>? </a:t>
            </a:r>
            <a:r>
              <a:rPr lang="ru-RU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СПАСИБО</a:t>
            </a:r>
            <a:r>
              <a:rPr lang="fi-FI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ВОПРОСЫ?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fi-FI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6294" y="2003652"/>
            <a:ext cx="2563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Atomikerroskasvatus</a:t>
            </a:r>
            <a:endParaRPr lang="fi-FI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26954" y="5031166"/>
            <a:ext cx="2565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שכבות אטומיות השקעת</a:t>
            </a:r>
            <a:endParaRPr lang="fi-FI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94076" y="4491994"/>
            <a:ext cx="3862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εναπόθεση ατομικού στρώματος</a:t>
            </a:r>
            <a:endParaRPr lang="fi-FI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0698" y="2467180"/>
            <a:ext cx="2866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Atomlagenabscheidung</a:t>
            </a:r>
            <a:endParaRPr lang="fi-FI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36296" y="4059946"/>
            <a:ext cx="3063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Parmanu</a:t>
            </a:r>
            <a:r>
              <a:rPr lang="fi-FI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Parat </a:t>
            </a:r>
            <a:r>
              <a:rPr lang="fi-FI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Nishepan</a:t>
            </a:r>
            <a:endParaRPr lang="fi-FI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13193" y="2521055"/>
            <a:ext cx="2433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परमाणु परत निक्षेपण</a:t>
            </a:r>
            <a:endParaRPr lang="fi-FI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4523" y="4087707"/>
            <a:ext cx="3378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Deposizione</a:t>
            </a:r>
            <a:r>
              <a:rPr lang="fi-FI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 </a:t>
            </a:r>
            <a:r>
              <a:rPr lang="fi-FI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Strati</a:t>
            </a:r>
            <a:r>
              <a:rPr lang="fi-FI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i-FI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Atomici</a:t>
            </a:r>
            <a:endParaRPr lang="fi-FI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05451" y="557211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fi-FI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原子層堆積</a:t>
            </a:r>
            <a:endParaRPr lang="fi-FI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4523" y="305183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fi-FI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원자층증착</a:t>
            </a:r>
            <a:endParaRPr lang="fi-FI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4524" y="2475416"/>
            <a:ext cx="1920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आण्विक</a:t>
            </a:r>
            <a:r>
              <a:rPr lang="x-non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थर लेप</a:t>
            </a:r>
            <a:endParaRPr lang="fi-FI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" y="5015883"/>
            <a:ext cx="2537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Atomlagsdeponering</a:t>
            </a:r>
            <a:endParaRPr lang="fi-FI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7216" y="1067548"/>
            <a:ext cx="3481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Cyrl-AZ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атомно-слоевое осаждение</a:t>
            </a:r>
            <a:endParaRPr lang="fi-FI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90923" y="5027988"/>
            <a:ext cx="3576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Dépôt</a:t>
            </a:r>
            <a:r>
              <a:rPr lang="fi-FI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fi-FI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Couches</a:t>
            </a:r>
            <a:r>
              <a:rPr lang="fi-FI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Atomiques</a:t>
            </a:r>
            <a:endParaRPr lang="fi-FI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4523" y="5572114"/>
            <a:ext cx="5824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Dépôt</a:t>
            </a:r>
            <a:r>
              <a:rPr lang="fi-FI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i-FI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Chimique</a:t>
            </a:r>
            <a:r>
              <a:rPr lang="fi-FI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en </a:t>
            </a:r>
            <a:r>
              <a:rPr lang="fi-FI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Phase</a:t>
            </a:r>
            <a:r>
              <a:rPr lang="fi-FI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i-FI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Vapeur</a:t>
            </a:r>
            <a:r>
              <a:rPr lang="fi-FI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à </a:t>
            </a:r>
            <a:r>
              <a:rPr lang="fi-FI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Flux</a:t>
            </a:r>
            <a:r>
              <a:rPr lang="fi-FI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i-FI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Alternés</a:t>
            </a:r>
            <a:endParaRPr lang="fi-FI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85721" y="3587828"/>
            <a:ext cx="2637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Atomlagerdeponering</a:t>
            </a:r>
            <a:endParaRPr lang="fi-FI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75041" y="2003652"/>
            <a:ext cx="3132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Atomik</a:t>
            </a:r>
            <a:r>
              <a:rPr lang="fi-FI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i-FI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Katman</a:t>
            </a:r>
            <a:r>
              <a:rPr lang="fi-FI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i-FI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Biriktirme</a:t>
            </a:r>
            <a:r>
              <a:rPr lang="fi-FI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71407" y="1531153"/>
            <a:ext cx="3346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</a:t>
            </a:r>
            <a:r>
              <a:rPr lang="az-Cyrl-AZ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садження атомних шарів</a:t>
            </a:r>
            <a:endParaRPr lang="fi-FI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90139" y="2017939"/>
            <a:ext cx="2350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Aatomkihtsadestus</a:t>
            </a:r>
            <a:endParaRPr lang="fi-FI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14647" y="3587828"/>
            <a:ext cx="394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Depositación</a:t>
            </a:r>
            <a:r>
              <a:rPr lang="fi-FI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fi-FI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Capas</a:t>
            </a:r>
            <a:r>
              <a:rPr lang="fi-FI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i-FI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Atómicas</a:t>
            </a:r>
            <a:endParaRPr lang="fi-FI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85327" y="3051835"/>
            <a:ext cx="2903359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b="1" dirty="0" err="1">
                <a:solidFill>
                  <a:schemeClr val="bg1"/>
                </a:solidFill>
              </a:rPr>
              <a:t>Atomic</a:t>
            </a:r>
            <a:r>
              <a:rPr lang="fi-FI" b="1" dirty="0">
                <a:solidFill>
                  <a:schemeClr val="bg1"/>
                </a:solidFill>
              </a:rPr>
              <a:t> </a:t>
            </a:r>
            <a:r>
              <a:rPr lang="fi-FI" b="1" dirty="0" err="1">
                <a:solidFill>
                  <a:schemeClr val="bg1"/>
                </a:solidFill>
              </a:rPr>
              <a:t>Layer</a:t>
            </a:r>
            <a:r>
              <a:rPr lang="fi-FI" b="1" dirty="0">
                <a:solidFill>
                  <a:schemeClr val="bg1"/>
                </a:solidFill>
              </a:rPr>
              <a:t> Deposition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08755" y="3051834"/>
            <a:ext cx="24384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Atoomlaagdepositie</a:t>
            </a:r>
            <a:endParaRPr lang="fi-FI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40344" y="1052736"/>
            <a:ext cx="153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fi-FI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原子层沉积 </a:t>
            </a:r>
            <a:endParaRPr lang="fi-FI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2728" y="1499094"/>
            <a:ext cx="4189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Deposição</a:t>
            </a:r>
            <a:r>
              <a:rPr lang="fi-FI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i-FI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por</a:t>
            </a:r>
            <a:r>
              <a:rPr lang="fi-FI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i-FI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Camadas</a:t>
            </a:r>
            <a:r>
              <a:rPr lang="fi-FI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i-FI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Atômicas</a:t>
            </a:r>
            <a:r>
              <a:rPr lang="fi-FI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63688" y="6289576"/>
            <a:ext cx="5268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i="1" dirty="0" smtClean="0">
                <a:solidFill>
                  <a:schemeClr val="bg1">
                    <a:lumMod val="50000"/>
                  </a:schemeClr>
                </a:solidFill>
              </a:rPr>
              <a:t>ALD </a:t>
            </a:r>
            <a:r>
              <a:rPr lang="fi-FI" sz="1400" i="1" dirty="0" err="1" smtClean="0">
                <a:solidFill>
                  <a:schemeClr val="bg1">
                    <a:lumMod val="50000"/>
                  </a:schemeClr>
                </a:solidFill>
              </a:rPr>
              <a:t>name</a:t>
            </a:r>
            <a:r>
              <a:rPr lang="fi-FI" sz="1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1400" i="1" dirty="0" err="1" smtClean="0">
                <a:solidFill>
                  <a:schemeClr val="bg1">
                    <a:lumMod val="50000"/>
                  </a:schemeClr>
                </a:solidFill>
              </a:rPr>
              <a:t>collection</a:t>
            </a:r>
            <a:r>
              <a:rPr lang="fi-FI" sz="1400" i="1" dirty="0" smtClean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fi-FI" sz="1400" i="1" dirty="0" err="1" smtClean="0">
                <a:solidFill>
                  <a:schemeClr val="bg1">
                    <a:lumMod val="50000"/>
                  </a:schemeClr>
                </a:solidFill>
              </a:rPr>
              <a:t>LinkedIn</a:t>
            </a:r>
            <a:r>
              <a:rPr lang="fi-FI" sz="1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1400" i="1" dirty="0" smtClean="0">
                <a:solidFill>
                  <a:schemeClr val="bg1">
                    <a:lumMod val="50000"/>
                  </a:schemeClr>
                </a:solidFill>
                <a:hlinkClick r:id="rId5"/>
              </a:rPr>
              <a:t>ALD – </a:t>
            </a:r>
            <a:r>
              <a:rPr lang="fi-FI" sz="1400" i="1" dirty="0" err="1" smtClean="0">
                <a:solidFill>
                  <a:schemeClr val="bg1">
                    <a:lumMod val="50000"/>
                  </a:schemeClr>
                </a:solidFill>
                <a:hlinkClick r:id="rId5"/>
              </a:rPr>
              <a:t>Atomic</a:t>
            </a:r>
            <a:r>
              <a:rPr lang="fi-FI" sz="1400" i="1" dirty="0" smtClean="0">
                <a:solidFill>
                  <a:schemeClr val="bg1">
                    <a:lumMod val="50000"/>
                  </a:schemeClr>
                </a:solidFill>
                <a:hlinkClick r:id="rId5"/>
              </a:rPr>
              <a:t> </a:t>
            </a:r>
            <a:r>
              <a:rPr lang="fi-FI" sz="1400" i="1" dirty="0" err="1" smtClean="0">
                <a:solidFill>
                  <a:schemeClr val="bg1">
                    <a:lumMod val="50000"/>
                  </a:schemeClr>
                </a:solidFill>
                <a:hlinkClick r:id="rId5"/>
              </a:rPr>
              <a:t>Layer</a:t>
            </a:r>
            <a:r>
              <a:rPr lang="fi-FI" sz="1400" i="1" dirty="0" smtClean="0">
                <a:solidFill>
                  <a:schemeClr val="bg1">
                    <a:lumMod val="50000"/>
                  </a:schemeClr>
                </a:solidFill>
                <a:hlinkClick r:id="rId5"/>
              </a:rPr>
              <a:t> Deposition</a:t>
            </a:r>
            <a:endParaRPr lang="fi-FI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8747" y="4523932"/>
            <a:ext cx="358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</a:t>
            </a:r>
            <a:r>
              <a:rPr lang="az-Cyrl-AZ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олекулярное </a:t>
            </a:r>
            <a:r>
              <a:rPr lang="fi-FI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</a:t>
            </a:r>
            <a:r>
              <a:rPr lang="az-Cyrl-AZ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аслаивание</a:t>
            </a:r>
            <a:endParaRPr lang="fi-FI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7EEAA-3AD8-4158-98D9-A393657B6B32}" type="slidenum">
              <a:rPr lang="fi-FI" smtClean="0"/>
              <a:pPr/>
              <a:t>31</a:t>
            </a:fld>
            <a:endParaRPr lang="fi-FI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54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82"/>
    </mc:Choice>
    <mc:Fallback>
      <p:transition spd="slow" advTm="62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i-FI" dirty="0"/>
          </a:p>
          <a:p>
            <a:r>
              <a:rPr lang="fi-FI" sz="2800" dirty="0" err="1" smtClean="0">
                <a:solidFill>
                  <a:srgbClr val="00B050"/>
                </a:solidFill>
              </a:rPr>
              <a:t>Atomic</a:t>
            </a:r>
            <a:r>
              <a:rPr lang="fi-FI" sz="2800" dirty="0" smtClean="0">
                <a:solidFill>
                  <a:srgbClr val="00B050"/>
                </a:solidFill>
              </a:rPr>
              <a:t> </a:t>
            </a:r>
            <a:r>
              <a:rPr lang="fi-FI" sz="2800" dirty="0" err="1" smtClean="0">
                <a:solidFill>
                  <a:srgbClr val="00B050"/>
                </a:solidFill>
              </a:rPr>
              <a:t>layer</a:t>
            </a:r>
            <a:r>
              <a:rPr lang="fi-FI" sz="2800" dirty="0" smtClean="0">
                <a:solidFill>
                  <a:srgbClr val="00B050"/>
                </a:solidFill>
              </a:rPr>
              <a:t> </a:t>
            </a:r>
            <a:r>
              <a:rPr lang="fi-FI" sz="2800" dirty="0" err="1" smtClean="0">
                <a:solidFill>
                  <a:srgbClr val="00B050"/>
                </a:solidFill>
              </a:rPr>
              <a:t>epitaxy</a:t>
            </a:r>
            <a:r>
              <a:rPr lang="fi-FI" sz="2800" dirty="0" smtClean="0">
                <a:solidFill>
                  <a:srgbClr val="00B050"/>
                </a:solidFill>
              </a:rPr>
              <a:t> (ALE), Finland, 1974 </a:t>
            </a:r>
            <a:r>
              <a:rPr lang="fi-FI" sz="2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endParaRPr lang="fi-FI" sz="2800" dirty="0"/>
          </a:p>
          <a:p>
            <a:r>
              <a:rPr lang="en-US" sz="2800" dirty="0" smtClean="0">
                <a:solidFill>
                  <a:srgbClr val="00B050"/>
                </a:solidFill>
              </a:rPr>
              <a:t>Molecular layering (ML), Soviet Union, 1960s </a:t>
            </a:r>
            <a:r>
              <a:rPr lang="en-US" sz="2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</a:p>
          <a:p>
            <a:pPr lvl="1"/>
            <a:r>
              <a:rPr lang="en-US" sz="2400" dirty="0" err="1" smtClean="0"/>
              <a:t>Молекулярное</a:t>
            </a:r>
            <a:r>
              <a:rPr lang="en-US" sz="2400" dirty="0" smtClean="0"/>
              <a:t> </a:t>
            </a:r>
            <a:r>
              <a:rPr lang="en-US" sz="2400" dirty="0" err="1" smtClean="0"/>
              <a:t>наслаивание</a:t>
            </a:r>
            <a:r>
              <a:rPr lang="en-US" sz="2400" dirty="0" smtClean="0"/>
              <a:t> (</a:t>
            </a:r>
            <a:r>
              <a:rPr lang="en-US" sz="2400" dirty="0" err="1" smtClean="0"/>
              <a:t>М</a:t>
            </a:r>
            <a:r>
              <a:rPr lang="en-US" sz="2400" cap="all" dirty="0" err="1"/>
              <a:t>н</a:t>
            </a:r>
            <a:r>
              <a:rPr lang="en-US" sz="2400" dirty="0" smtClean="0"/>
              <a:t>), </a:t>
            </a:r>
            <a:r>
              <a:rPr lang="en-US" sz="2400" dirty="0"/>
              <a:t>transliterated as </a:t>
            </a:r>
            <a:r>
              <a:rPr lang="en-US" sz="2400" dirty="0" err="1"/>
              <a:t>molekulyarnoye</a:t>
            </a:r>
            <a:r>
              <a:rPr lang="en-US" sz="2400" dirty="0"/>
              <a:t> </a:t>
            </a:r>
            <a:r>
              <a:rPr lang="en-US" sz="2400" dirty="0" err="1" smtClean="0"/>
              <a:t>naslaivanie</a:t>
            </a:r>
            <a:endParaRPr lang="fi-FI" sz="2400" dirty="0" smtClean="0"/>
          </a:p>
          <a:p>
            <a:pPr marL="274320" lvl="1" indent="0">
              <a:buNone/>
            </a:pPr>
            <a:endParaRPr lang="en-US" dirty="0" smtClean="0"/>
          </a:p>
          <a:p>
            <a:r>
              <a:rPr lang="en-US" dirty="0" smtClean="0"/>
              <a:t>Especially ML has remained poorly known and cited</a:t>
            </a:r>
            <a:endParaRPr lang="en-US" dirty="0"/>
          </a:p>
          <a:p>
            <a:pPr>
              <a:buFont typeface="Wingdings"/>
              <a:buChar char="à"/>
            </a:pPr>
            <a:r>
              <a:rPr lang="en-US" sz="2800" dirty="0" smtClean="0">
                <a:solidFill>
                  <a:srgbClr val="00B050"/>
                </a:solidFill>
              </a:rPr>
              <a:t>Virtual Project on the History of ALD (VPHA)</a:t>
            </a:r>
          </a:p>
          <a:p>
            <a:pPr marL="0" indent="0">
              <a:buNone/>
            </a:pPr>
            <a:endParaRPr lang="en-US" sz="2800" dirty="0" smtClean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7EEAA-3AD8-4158-98D9-A393657B6B32}" type="slidenum">
              <a:rPr lang="fi-FI" smtClean="0"/>
              <a:pPr/>
              <a:t>4</a:t>
            </a:fld>
            <a:endParaRPr lang="fi-FI"/>
          </a:p>
        </p:txBody>
      </p:sp>
      <p:sp>
        <p:nvSpPr>
          <p:cNvPr id="5" name="TextBox 4"/>
          <p:cNvSpPr txBox="1"/>
          <p:nvPr/>
        </p:nvSpPr>
        <p:spPr>
          <a:xfrm>
            <a:off x="539552" y="746701"/>
            <a:ext cx="77973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ALD </a:t>
            </a:r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discovered &amp; </a:t>
            </a:r>
            <a:r>
              <a:rPr lang="en-US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developed </a:t>
            </a:r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independently </a:t>
            </a:r>
            <a:r>
              <a:rPr lang="en-US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under </a:t>
            </a:r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two names</a:t>
            </a:r>
            <a:endParaRPr lang="fi-FI" sz="28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5445224"/>
            <a:ext cx="6696744" cy="83099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Goal of this presentation: summarize the of </a:t>
            </a:r>
            <a:r>
              <a:rPr lang="en-US" sz="2400" i="1" dirty="0" smtClean="0">
                <a:solidFill>
                  <a:schemeClr val="bg1"/>
                </a:solidFill>
              </a:rPr>
              <a:t/>
            </a:r>
            <a:br>
              <a:rPr lang="en-US" sz="2400" i="1" dirty="0" smtClean="0">
                <a:solidFill>
                  <a:schemeClr val="bg1"/>
                </a:solidFill>
              </a:rPr>
            </a:br>
            <a:r>
              <a:rPr lang="en-US" sz="2400" i="1" dirty="0" smtClean="0">
                <a:solidFill>
                  <a:schemeClr val="bg1"/>
                </a:solidFill>
              </a:rPr>
              <a:t>key achievements in </a:t>
            </a:r>
            <a:r>
              <a:rPr lang="en-US" sz="2400" i="1" dirty="0">
                <a:solidFill>
                  <a:schemeClr val="bg1"/>
                </a:solidFill>
              </a:rPr>
              <a:t>VPHA</a:t>
            </a:r>
            <a:r>
              <a:rPr lang="fi-FI" sz="2400" i="1" dirty="0">
                <a:solidFill>
                  <a:schemeClr val="bg1"/>
                </a:solidFill>
              </a:rPr>
              <a:t> </a:t>
            </a:r>
            <a:r>
              <a:rPr lang="fi-FI" sz="2400" i="1" dirty="0" smtClean="0">
                <a:solidFill>
                  <a:schemeClr val="bg1"/>
                </a:solidFill>
              </a:rPr>
              <a:t>2013-2016</a:t>
            </a:r>
            <a:endParaRPr lang="en-US" sz="2400" i="1" dirty="0">
              <a:solidFill>
                <a:schemeClr val="bg1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9361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57"/>
    </mc:Choice>
    <mc:Fallback>
      <p:transition spd="slow" advTm="61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7EEAA-3AD8-4158-98D9-A393657B6B32}" type="slidenum">
              <a:rPr lang="fi-FI" smtClean="0"/>
              <a:pPr/>
              <a:t>5</a:t>
            </a:fld>
            <a:endParaRPr lang="fi-FI"/>
          </a:p>
        </p:txBody>
      </p:sp>
      <p:sp>
        <p:nvSpPr>
          <p:cNvPr id="15" name="Rectangle 14"/>
          <p:cNvSpPr/>
          <p:nvPr/>
        </p:nvSpPr>
        <p:spPr>
          <a:xfrm>
            <a:off x="7092280" y="1212434"/>
            <a:ext cx="1679437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fi-FI" sz="1600" dirty="0" smtClean="0">
                <a:solidFill>
                  <a:schemeClr val="bg1">
                    <a:lumMod val="65000"/>
                  </a:schemeClr>
                </a:solidFill>
              </a:rPr>
              <a:t>Web of Science, </a:t>
            </a:r>
            <a:r>
              <a:rPr lang="fi-FI" sz="1600" dirty="0" err="1" smtClean="0">
                <a:solidFill>
                  <a:schemeClr val="bg1">
                    <a:lumMod val="65000"/>
                  </a:schemeClr>
                </a:solidFill>
              </a:rPr>
              <a:t>Sept</a:t>
            </a:r>
            <a:r>
              <a:rPr lang="fi-FI" sz="1600" dirty="0" smtClean="0">
                <a:solidFill>
                  <a:schemeClr val="bg1">
                    <a:lumMod val="65000"/>
                  </a:schemeClr>
                </a:solidFill>
              </a:rPr>
              <a:t>. 30, 2016</a:t>
            </a:r>
            <a:endParaRPr lang="fi-FI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55576" y="2855838"/>
            <a:ext cx="7495341" cy="1077218"/>
            <a:chOff x="755576" y="2753633"/>
            <a:chExt cx="7495341" cy="1077218"/>
          </a:xfrm>
        </p:grpSpPr>
        <p:sp>
          <p:nvSpPr>
            <p:cNvPr id="17" name="TextBox 16"/>
            <p:cNvSpPr txBox="1"/>
            <p:nvPr/>
          </p:nvSpPr>
          <p:spPr>
            <a:xfrm>
              <a:off x="755576" y="2753633"/>
              <a:ext cx="5403963" cy="10772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i-FI" sz="1600" dirty="0" err="1" smtClean="0"/>
                <a:t>Knez</a:t>
              </a:r>
              <a:r>
                <a:rPr lang="fi-FI" sz="1600" dirty="0" smtClean="0"/>
                <a:t>, </a:t>
              </a:r>
              <a:r>
                <a:rPr lang="fi-FI" sz="1600" dirty="0" err="1" smtClean="0"/>
                <a:t>Nielsch</a:t>
              </a:r>
              <a:r>
                <a:rPr lang="fi-FI" sz="1600" dirty="0" smtClean="0"/>
                <a:t>, Niinistö, </a:t>
              </a:r>
              <a:r>
                <a:rPr lang="fi-FI" sz="1600" dirty="0" smtClean="0">
                  <a:hlinkClick r:id="rId5"/>
                </a:rPr>
                <a:t>Adv. Mat. 2007</a:t>
              </a:r>
              <a:endParaRPr lang="fi-FI" sz="16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B050"/>
                  </a:solidFill>
                </a:rPr>
                <a:t>“Atomic layer deposition (ALD), originally called </a:t>
              </a:r>
              <a:r>
                <a:rPr lang="en-US" sz="1600" dirty="0" smtClean="0">
                  <a:solidFill>
                    <a:srgbClr val="00B050"/>
                  </a:solidFill>
                </a:rPr>
                <a:t>Atomic layer </a:t>
              </a:r>
              <a:r>
                <a:rPr lang="en-US" sz="1600" dirty="0">
                  <a:solidFill>
                    <a:srgbClr val="00B050"/>
                  </a:solidFill>
                </a:rPr>
                <a:t>epitaxy (ALE), was developed in the 1970s by </a:t>
              </a:r>
              <a:r>
                <a:rPr lang="en-US" sz="1600" dirty="0" err="1" smtClean="0">
                  <a:solidFill>
                    <a:srgbClr val="00B050"/>
                  </a:solidFill>
                </a:rPr>
                <a:t>Suntola</a:t>
              </a:r>
              <a:r>
                <a:rPr lang="en-US" sz="1600" dirty="0" smtClean="0">
                  <a:solidFill>
                    <a:srgbClr val="00B050"/>
                  </a:solidFill>
                </a:rPr>
                <a:t> and </a:t>
              </a:r>
              <a:r>
                <a:rPr lang="en-US" sz="1600" dirty="0" err="1" smtClean="0">
                  <a:solidFill>
                    <a:srgbClr val="00B050"/>
                  </a:solidFill>
                </a:rPr>
                <a:t>Antson</a:t>
              </a:r>
              <a:r>
                <a:rPr lang="en-US" sz="1600" dirty="0" smtClean="0">
                  <a:solidFill>
                    <a:srgbClr val="00B050"/>
                  </a:solidFill>
                </a:rPr>
                <a:t>…”</a:t>
              </a:r>
              <a:endParaRPr lang="fi-FI" sz="1600" dirty="0" smtClean="0">
                <a:solidFill>
                  <a:srgbClr val="00B05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28184" y="2771636"/>
              <a:ext cx="20227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 smtClean="0">
                  <a:solidFill>
                    <a:schemeClr val="bg1">
                      <a:lumMod val="65000"/>
                    </a:schemeClr>
                  </a:solidFill>
                </a:rPr>
                <a:t>(Times </a:t>
              </a:r>
              <a:r>
                <a:rPr lang="fi-FI" dirty="0" err="1" smtClean="0">
                  <a:solidFill>
                    <a:schemeClr val="bg1">
                      <a:lumMod val="65000"/>
                    </a:schemeClr>
                  </a:solidFill>
                </a:rPr>
                <a:t>cited</a:t>
              </a:r>
              <a:r>
                <a:rPr lang="fi-FI" dirty="0" smtClean="0">
                  <a:solidFill>
                    <a:schemeClr val="bg1">
                      <a:lumMod val="65000"/>
                    </a:schemeClr>
                  </a:solidFill>
                </a:rPr>
                <a:t>: 426)</a:t>
              </a:r>
              <a:endParaRPr lang="fi-FI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43608" y="4005064"/>
            <a:ext cx="7714728" cy="830997"/>
            <a:chOff x="1043608" y="3894147"/>
            <a:chExt cx="7714728" cy="830997"/>
          </a:xfrm>
        </p:grpSpPr>
        <p:sp>
          <p:nvSpPr>
            <p:cNvPr id="27" name="TextBox 26"/>
            <p:cNvSpPr txBox="1"/>
            <p:nvPr/>
          </p:nvSpPr>
          <p:spPr>
            <a:xfrm>
              <a:off x="1043608" y="3894147"/>
              <a:ext cx="5472608" cy="830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i-FI" sz="1600" dirty="0" smtClean="0"/>
                <a:t>George, </a:t>
              </a:r>
              <a:r>
                <a:rPr lang="fi-FI" sz="1600" dirty="0" err="1" smtClean="0">
                  <a:hlinkClick r:id="rId6"/>
                </a:rPr>
                <a:t>Chemical</a:t>
              </a:r>
              <a:r>
                <a:rPr lang="fi-FI" sz="1600" dirty="0" smtClean="0">
                  <a:hlinkClick r:id="rId6"/>
                </a:rPr>
                <a:t> </a:t>
              </a:r>
              <a:r>
                <a:rPr lang="fi-FI" sz="1600" dirty="0" err="1" smtClean="0">
                  <a:hlinkClick r:id="rId6"/>
                </a:rPr>
                <a:t>Reviews</a:t>
              </a:r>
              <a:r>
                <a:rPr lang="fi-FI" sz="1600" dirty="0" smtClean="0">
                  <a:hlinkClick r:id="rId6"/>
                </a:rPr>
                <a:t> 2010 </a:t>
              </a:r>
              <a:endParaRPr lang="fi-FI" sz="16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600" dirty="0" smtClean="0">
                  <a:solidFill>
                    <a:srgbClr val="00B050"/>
                  </a:solidFill>
                </a:rPr>
                <a:t>”</a:t>
              </a:r>
              <a:r>
                <a:rPr lang="en-US" sz="1600" dirty="0" smtClean="0">
                  <a:solidFill>
                    <a:srgbClr val="00B050"/>
                  </a:solidFill>
                </a:rPr>
                <a:t>The </a:t>
              </a:r>
              <a:r>
                <a:rPr lang="en-US" sz="1600" dirty="0">
                  <a:solidFill>
                    <a:srgbClr val="00B050"/>
                  </a:solidFill>
                </a:rPr>
                <a:t>history of ALE and ALD dates back to the 1970s </a:t>
              </a:r>
              <a:r>
                <a:rPr lang="en-US" sz="1600" dirty="0" smtClean="0">
                  <a:solidFill>
                    <a:srgbClr val="00B050"/>
                  </a:solidFill>
                </a:rPr>
                <a:t>in Finland</a:t>
              </a:r>
              <a:r>
                <a:rPr lang="en-US" sz="1600" dirty="0">
                  <a:solidFill>
                    <a:srgbClr val="00B050"/>
                  </a:solidFill>
                </a:rPr>
                <a:t>.</a:t>
              </a:r>
              <a:r>
                <a:rPr lang="fi-FI" sz="1600" dirty="0" smtClean="0">
                  <a:solidFill>
                    <a:srgbClr val="00B050"/>
                  </a:solidFill>
                </a:rPr>
                <a:t>”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607363" y="4139788"/>
              <a:ext cx="2150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 smtClean="0">
                  <a:solidFill>
                    <a:schemeClr val="bg1">
                      <a:lumMod val="65000"/>
                    </a:schemeClr>
                  </a:solidFill>
                </a:rPr>
                <a:t>(Times </a:t>
              </a:r>
              <a:r>
                <a:rPr lang="fi-FI" dirty="0" err="1" smtClean="0">
                  <a:solidFill>
                    <a:schemeClr val="bg1">
                      <a:lumMod val="65000"/>
                    </a:schemeClr>
                  </a:solidFill>
                </a:rPr>
                <a:t>cited</a:t>
              </a:r>
              <a:r>
                <a:rPr lang="fi-FI" dirty="0" smtClean="0">
                  <a:solidFill>
                    <a:schemeClr val="bg1">
                      <a:lumMod val="65000"/>
                    </a:schemeClr>
                  </a:solidFill>
                </a:rPr>
                <a:t>: 1340)</a:t>
              </a:r>
              <a:endParaRPr lang="fi-FI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85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45"/>
    </mc:Choice>
    <mc:Fallback>
      <p:transition spd="slow" advTm="32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448872" y="291504"/>
            <a:ext cx="1066800" cy="329184"/>
          </a:xfrm>
        </p:spPr>
        <p:txBody>
          <a:bodyPr/>
          <a:lstStyle/>
          <a:p>
            <a:fld id="{F6E7EEAA-3AD8-4158-98D9-A393657B6B32}" type="slidenum">
              <a:rPr lang="fi-FI" smtClean="0"/>
              <a:pPr/>
              <a:t>6</a:t>
            </a:fld>
            <a:endParaRPr lang="fi-FI"/>
          </a:p>
        </p:txBody>
      </p:sp>
      <p:grpSp>
        <p:nvGrpSpPr>
          <p:cNvPr id="35" name="Group 34"/>
          <p:cNvGrpSpPr/>
          <p:nvPr/>
        </p:nvGrpSpPr>
        <p:grpSpPr>
          <a:xfrm>
            <a:off x="2555776" y="5039517"/>
            <a:ext cx="3829061" cy="1341811"/>
            <a:chOff x="2555776" y="5039517"/>
            <a:chExt cx="3829061" cy="1341811"/>
          </a:xfrm>
        </p:grpSpPr>
        <p:sp>
          <p:nvSpPr>
            <p:cNvPr id="28" name="TextBox 27"/>
            <p:cNvSpPr txBox="1"/>
            <p:nvPr/>
          </p:nvSpPr>
          <p:spPr>
            <a:xfrm>
              <a:off x="2555776" y="5550331"/>
              <a:ext cx="3829061" cy="830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i-FI" sz="1600" dirty="0" smtClean="0"/>
                <a:t>Puurunen, </a:t>
              </a:r>
              <a:r>
                <a:rPr lang="fi-FI" sz="1600" dirty="0" smtClean="0">
                  <a:hlinkClick r:id="rId5"/>
                </a:rPr>
                <a:t>J. </a:t>
              </a:r>
              <a:r>
                <a:rPr lang="fi-FI" sz="1600" dirty="0" err="1" smtClean="0">
                  <a:hlinkClick r:id="rId5"/>
                </a:rPr>
                <a:t>Appl</a:t>
              </a:r>
              <a:r>
                <a:rPr lang="fi-FI" sz="1600" dirty="0" smtClean="0">
                  <a:hlinkClick r:id="rId5"/>
                </a:rPr>
                <a:t>. </a:t>
              </a:r>
              <a:r>
                <a:rPr lang="fi-FI" sz="1600" dirty="0" err="1" smtClean="0">
                  <a:hlinkClick r:id="rId5"/>
                </a:rPr>
                <a:t>Phys</a:t>
              </a:r>
              <a:r>
                <a:rPr lang="fi-FI" sz="1600" dirty="0" smtClean="0">
                  <a:hlinkClick r:id="rId5"/>
                </a:rPr>
                <a:t>. 2005</a:t>
              </a:r>
              <a:endParaRPr lang="fi-FI" sz="16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rgbClr val="00B050"/>
                  </a:solidFill>
                </a:rPr>
                <a:t>“TABLE </a:t>
              </a:r>
              <a:r>
                <a:rPr lang="en-US" sz="1600" dirty="0">
                  <a:solidFill>
                    <a:srgbClr val="00B050"/>
                  </a:solidFill>
                </a:rPr>
                <a:t>I. Some Soviet–Russian ALD investigations</a:t>
              </a:r>
              <a:r>
                <a:rPr lang="en-US" sz="1600" dirty="0" smtClean="0">
                  <a:solidFill>
                    <a:srgbClr val="00B050"/>
                  </a:solidFill>
                </a:rPr>
                <a:t>.”</a:t>
              </a:r>
              <a:endParaRPr lang="fi-FI" sz="1600" dirty="0" smtClean="0">
                <a:solidFill>
                  <a:srgbClr val="00B050"/>
                </a:solidFill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3554996" y="5039517"/>
              <a:ext cx="2025116" cy="356532"/>
              <a:chOff x="3554996" y="5039517"/>
              <a:chExt cx="2025116" cy="356532"/>
            </a:xfrm>
          </p:grpSpPr>
          <p:cxnSp>
            <p:nvCxnSpPr>
              <p:cNvPr id="15" name="Straight Arrow Connector 14"/>
              <p:cNvCxnSpPr/>
              <p:nvPr/>
            </p:nvCxnSpPr>
            <p:spPr bwMode="auto">
              <a:xfrm flipH="1">
                <a:off x="4851140" y="5062350"/>
                <a:ext cx="728972" cy="333699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B050"/>
                </a:solidFill>
                <a:prstDash val="sysDot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0" name="Straight Arrow Connector 29"/>
              <p:cNvCxnSpPr/>
              <p:nvPr/>
            </p:nvCxnSpPr>
            <p:spPr bwMode="auto">
              <a:xfrm>
                <a:off x="3554996" y="5039517"/>
                <a:ext cx="728972" cy="333699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B050"/>
                </a:solidFill>
                <a:prstDash val="sysDot"/>
                <a:round/>
                <a:headEnd type="none" w="med" len="med"/>
                <a:tailEnd type="arrow"/>
              </a:ln>
              <a:effectLst/>
            </p:spPr>
          </p:cxnSp>
        </p:grpSp>
      </p:grp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52736"/>
            <a:ext cx="3600400" cy="390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61112" y="3933056"/>
            <a:ext cx="2376264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dirty="0" err="1">
                <a:solidFill>
                  <a:srgbClr val="00B050"/>
                </a:solidFill>
              </a:rPr>
              <a:t>Ritala</a:t>
            </a:r>
            <a:r>
              <a:rPr lang="en-US" sz="1050" dirty="0">
                <a:solidFill>
                  <a:srgbClr val="00B050"/>
                </a:solidFill>
              </a:rPr>
              <a:t>, M. &amp; </a:t>
            </a:r>
            <a:r>
              <a:rPr lang="en-US" sz="1050" dirty="0" err="1">
                <a:solidFill>
                  <a:srgbClr val="00B050"/>
                </a:solidFill>
              </a:rPr>
              <a:t>Leskelä</a:t>
            </a:r>
            <a:r>
              <a:rPr lang="en-US" sz="1050" dirty="0">
                <a:solidFill>
                  <a:srgbClr val="00B050"/>
                </a:solidFill>
              </a:rPr>
              <a:t>, M. </a:t>
            </a:r>
            <a:r>
              <a:rPr lang="en-US" sz="1050" dirty="0" err="1">
                <a:solidFill>
                  <a:srgbClr val="00B050"/>
                </a:solidFill>
              </a:rPr>
              <a:t>Nalwa</a:t>
            </a:r>
            <a:r>
              <a:rPr lang="en-US" sz="1050" dirty="0">
                <a:solidFill>
                  <a:srgbClr val="00B050"/>
                </a:solidFill>
              </a:rPr>
              <a:t>, H. S. (Ed.) Atomic Layer Deposition Handbook of Thin Film Materials, Academic Press, 2002, 1, </a:t>
            </a:r>
            <a:r>
              <a:rPr lang="en-US" sz="1050" dirty="0" smtClean="0">
                <a:solidFill>
                  <a:srgbClr val="00B050"/>
                </a:solidFill>
              </a:rPr>
              <a:t>103-159</a:t>
            </a:r>
            <a:endParaRPr lang="fi-FI" sz="1050" dirty="0">
              <a:solidFill>
                <a:srgbClr val="00B05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300192" y="3573016"/>
            <a:ext cx="2637184" cy="216024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39" name="Group 38"/>
          <p:cNvGrpSpPr/>
          <p:nvPr/>
        </p:nvGrpSpPr>
        <p:grpSpPr>
          <a:xfrm>
            <a:off x="272480" y="764704"/>
            <a:ext cx="4689938" cy="2592288"/>
            <a:chOff x="272480" y="620688"/>
            <a:chExt cx="4689938" cy="2592288"/>
          </a:xfrm>
        </p:grpSpPr>
        <p:grpSp>
          <p:nvGrpSpPr>
            <p:cNvPr id="17" name="Group 16"/>
            <p:cNvGrpSpPr/>
            <p:nvPr/>
          </p:nvGrpSpPr>
          <p:grpSpPr>
            <a:xfrm>
              <a:off x="344488" y="921957"/>
              <a:ext cx="4320480" cy="2185921"/>
              <a:chOff x="5313040" y="2492896"/>
              <a:chExt cx="4320480" cy="2185921"/>
            </a:xfrm>
          </p:grpSpPr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5923" y="2492896"/>
                <a:ext cx="4267597" cy="9750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4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13040" y="3356992"/>
                <a:ext cx="4320480" cy="1321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272480" y="620688"/>
              <a:ext cx="4689938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i-FI" sz="1200" dirty="0" smtClean="0">
                  <a:solidFill>
                    <a:srgbClr val="00B050"/>
                  </a:solidFill>
                </a:rPr>
                <a:t>Puurunen, </a:t>
              </a:r>
              <a:r>
                <a:rPr lang="fi-FI" sz="1200" dirty="0" err="1" smtClean="0">
                  <a:solidFill>
                    <a:srgbClr val="00B050"/>
                  </a:solidFill>
                  <a:hlinkClick r:id="rId9"/>
                </a:rPr>
                <a:t>Doctoral</a:t>
              </a:r>
              <a:r>
                <a:rPr lang="fi-FI" sz="1200" dirty="0" smtClean="0">
                  <a:solidFill>
                    <a:srgbClr val="00B050"/>
                  </a:solidFill>
                  <a:hlinkClick r:id="rId9"/>
                </a:rPr>
                <a:t> </a:t>
              </a:r>
              <a:r>
                <a:rPr lang="fi-FI" sz="1200" dirty="0" err="1" smtClean="0">
                  <a:solidFill>
                    <a:srgbClr val="00B050"/>
                  </a:solidFill>
                  <a:hlinkClick r:id="rId9"/>
                </a:rPr>
                <a:t>thesis</a:t>
              </a:r>
              <a:r>
                <a:rPr lang="fi-FI" sz="1200" dirty="0" smtClean="0">
                  <a:solidFill>
                    <a:srgbClr val="00B050"/>
                  </a:solidFill>
                </a:rPr>
                <a:t>, Helsinki </a:t>
              </a:r>
              <a:r>
                <a:rPr lang="fi-FI" sz="1200" dirty="0" err="1" smtClean="0">
                  <a:solidFill>
                    <a:srgbClr val="00B050"/>
                  </a:solidFill>
                </a:rPr>
                <a:t>University</a:t>
              </a:r>
              <a:r>
                <a:rPr lang="fi-FI" sz="1200" dirty="0" smtClean="0">
                  <a:solidFill>
                    <a:srgbClr val="00B050"/>
                  </a:solidFill>
                </a:rPr>
                <a:t> of Technology, 2002</a:t>
              </a:r>
              <a:endParaRPr lang="fi-FI" sz="1200" dirty="0">
                <a:solidFill>
                  <a:srgbClr val="00B05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72480" y="620688"/>
              <a:ext cx="4689938" cy="2592288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i-FI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467544" y="1628800"/>
              <a:ext cx="936104" cy="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/>
          <p:cNvCxnSpPr/>
          <p:nvPr/>
        </p:nvCxnSpPr>
        <p:spPr>
          <a:xfrm>
            <a:off x="2123728" y="1925216"/>
            <a:ext cx="936104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467544" y="3717032"/>
            <a:ext cx="4422866" cy="1191037"/>
            <a:chOff x="467544" y="3717032"/>
            <a:chExt cx="4422866" cy="1191037"/>
          </a:xfrm>
        </p:grpSpPr>
        <p:sp>
          <p:nvSpPr>
            <p:cNvPr id="27" name="TextBox 26"/>
            <p:cNvSpPr txBox="1"/>
            <p:nvPr/>
          </p:nvSpPr>
          <p:spPr>
            <a:xfrm>
              <a:off x="467544" y="4077072"/>
              <a:ext cx="4422866" cy="830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i-FI" sz="1600" dirty="0" smtClean="0">
                  <a:solidFill>
                    <a:srgbClr val="00B050"/>
                  </a:solidFill>
                </a:rPr>
                <a:t>”</a:t>
              </a:r>
              <a:r>
                <a:rPr lang="fi-FI" sz="1600" dirty="0" err="1" smtClean="0">
                  <a:solidFill>
                    <a:srgbClr val="00B050"/>
                  </a:solidFill>
                </a:rPr>
                <a:t>Early</a:t>
              </a:r>
              <a:r>
                <a:rPr lang="fi-FI" sz="1600" dirty="0" smtClean="0">
                  <a:solidFill>
                    <a:srgbClr val="00B050"/>
                  </a:solidFill>
                </a:rPr>
                <a:t> </a:t>
              </a:r>
              <a:r>
                <a:rPr lang="fi-FI" sz="1600" dirty="0" err="1" smtClean="0">
                  <a:solidFill>
                    <a:srgbClr val="00B050"/>
                  </a:solidFill>
                </a:rPr>
                <a:t>work</a:t>
              </a:r>
              <a:r>
                <a:rPr lang="fi-FI" sz="1600" dirty="0" smtClean="0">
                  <a:solidFill>
                    <a:srgbClr val="00B050"/>
                  </a:solidFill>
                </a:rPr>
                <a:t> on </a:t>
              </a:r>
              <a:r>
                <a:rPr lang="fi-FI" sz="1600" dirty="0" err="1" smtClean="0">
                  <a:solidFill>
                    <a:srgbClr val="00B050"/>
                  </a:solidFill>
                </a:rPr>
                <a:t>Atomic</a:t>
              </a:r>
              <a:r>
                <a:rPr lang="fi-FI" sz="1600" dirty="0" smtClean="0">
                  <a:solidFill>
                    <a:srgbClr val="00B050"/>
                  </a:solidFill>
                </a:rPr>
                <a:t> </a:t>
              </a:r>
              <a:r>
                <a:rPr lang="fi-FI" sz="1600" dirty="0" err="1" smtClean="0">
                  <a:solidFill>
                    <a:srgbClr val="00B050"/>
                  </a:solidFill>
                </a:rPr>
                <a:t>Layer</a:t>
              </a:r>
              <a:r>
                <a:rPr lang="fi-FI" sz="1600" dirty="0" smtClean="0">
                  <a:solidFill>
                    <a:srgbClr val="00B050"/>
                  </a:solidFill>
                </a:rPr>
                <a:t> Deposition </a:t>
              </a:r>
              <a:r>
                <a:rPr lang="fi-FI" sz="1600" dirty="0" err="1" smtClean="0">
                  <a:solidFill>
                    <a:srgbClr val="00B050"/>
                  </a:solidFill>
                </a:rPr>
                <a:t>cited</a:t>
              </a:r>
              <a:r>
                <a:rPr lang="fi-FI" sz="1600" dirty="0" smtClean="0">
                  <a:solidFill>
                    <a:srgbClr val="00B050"/>
                  </a:solidFill>
                </a:rPr>
                <a:t>”</a:t>
              </a:r>
              <a:r>
                <a:rPr lang="fi-FI" sz="1600" dirty="0" smtClean="0"/>
                <a:t> </a:t>
              </a:r>
              <a:r>
                <a:rPr lang="fi-FI" sz="1600" dirty="0" err="1" smtClean="0"/>
                <a:t>Malygin</a:t>
              </a:r>
              <a:r>
                <a:rPr lang="fi-FI" sz="1600" dirty="0" smtClean="0"/>
                <a:t>, </a:t>
              </a:r>
              <a:r>
                <a:rPr lang="fi-FI" sz="1600" dirty="0" err="1" smtClean="0"/>
                <a:t>Smirnov</a:t>
              </a:r>
              <a:r>
                <a:rPr lang="fi-FI" sz="1600" dirty="0" smtClean="0"/>
                <a:t>, </a:t>
              </a:r>
              <a:r>
                <a:rPr lang="en-US" sz="1600" dirty="0"/>
                <a:t>Solid State Technology, 2002, March, p. </a:t>
              </a:r>
              <a:r>
                <a:rPr lang="en-US" sz="1600" dirty="0" smtClean="0"/>
                <a:t>14</a:t>
              </a:r>
              <a:endParaRPr lang="fi-FI" sz="1600" dirty="0" smtClean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67544" y="3717032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i-FI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cxnSp>
        <p:nvCxnSpPr>
          <p:cNvPr id="25" name="Straight Connector 24"/>
          <p:cNvCxnSpPr/>
          <p:nvPr/>
        </p:nvCxnSpPr>
        <p:spPr>
          <a:xfrm>
            <a:off x="5215626" y="2348880"/>
            <a:ext cx="936104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220072" y="3789040"/>
            <a:ext cx="936104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845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18173"/>
    </mc:Choice>
    <mc:Fallback>
      <p:transition advTm="118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7EEAA-3AD8-4158-98D9-A393657B6B32}" type="slidenum">
              <a:rPr lang="fi-FI" smtClean="0"/>
              <a:pPr/>
              <a:t>7</a:t>
            </a:fld>
            <a:endParaRPr lang="fi-FI"/>
          </a:p>
        </p:txBody>
      </p:sp>
      <p:grpSp>
        <p:nvGrpSpPr>
          <p:cNvPr id="2" name="Group 1"/>
          <p:cNvGrpSpPr/>
          <p:nvPr/>
        </p:nvGrpSpPr>
        <p:grpSpPr>
          <a:xfrm>
            <a:off x="467544" y="620688"/>
            <a:ext cx="7623581" cy="2062103"/>
            <a:chOff x="467544" y="620688"/>
            <a:chExt cx="7623581" cy="2062103"/>
          </a:xfrm>
        </p:grpSpPr>
        <p:sp>
          <p:nvSpPr>
            <p:cNvPr id="17" name="TextBox 16"/>
            <p:cNvSpPr txBox="1"/>
            <p:nvPr/>
          </p:nvSpPr>
          <p:spPr>
            <a:xfrm>
              <a:off x="467544" y="620688"/>
              <a:ext cx="5400600" cy="20621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i-FI" sz="1600" dirty="0" smtClean="0"/>
                <a:t>Puurunen, </a:t>
              </a:r>
              <a:r>
                <a:rPr lang="fi-FI" sz="1600" dirty="0" smtClean="0">
                  <a:hlinkClick r:id="rId4"/>
                </a:rPr>
                <a:t>J. </a:t>
              </a:r>
              <a:r>
                <a:rPr lang="fi-FI" sz="1600" dirty="0" err="1" smtClean="0">
                  <a:hlinkClick r:id="rId4"/>
                </a:rPr>
                <a:t>Appl</a:t>
              </a:r>
              <a:r>
                <a:rPr lang="fi-FI" sz="1600" dirty="0" smtClean="0">
                  <a:hlinkClick r:id="rId4"/>
                </a:rPr>
                <a:t>. </a:t>
              </a:r>
              <a:r>
                <a:rPr lang="fi-FI" sz="1600" dirty="0" err="1" smtClean="0">
                  <a:hlinkClick r:id="rId4"/>
                </a:rPr>
                <a:t>Phys</a:t>
              </a:r>
              <a:r>
                <a:rPr lang="fi-FI" sz="1600" dirty="0" smtClean="0">
                  <a:hlinkClick r:id="rId4"/>
                </a:rPr>
                <a:t>. 2005</a:t>
              </a:r>
              <a:endParaRPr lang="fi-FI" sz="16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B050"/>
                  </a:solidFill>
                </a:rPr>
                <a:t>“According to the more commonly acknowledged origin, ALD was developed under the name “atomic layer epitaxy (ALE)” in Finland by Suntola and co-workers</a:t>
              </a:r>
              <a:r>
                <a:rPr lang="en-US" sz="1600" dirty="0" smtClean="0">
                  <a:solidFill>
                    <a:srgbClr val="00B050"/>
                  </a:solidFill>
                </a:rPr>
                <a:t>. “</a:t>
              </a:r>
              <a:endParaRPr lang="en-US" sz="1600" dirty="0">
                <a:solidFill>
                  <a:srgbClr val="00B050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B050"/>
                  </a:solidFill>
                </a:rPr>
                <a:t>“The less commonly acknowledged origin of ALD dates back to … the Soviet Union … 1960s … </a:t>
              </a:r>
              <a:r>
                <a:rPr lang="en-US" sz="1600" dirty="0" smtClean="0">
                  <a:solidFill>
                    <a:srgbClr val="00B050"/>
                  </a:solidFill>
                </a:rPr>
                <a:t/>
              </a:r>
              <a:br>
                <a:rPr lang="en-US" sz="1600" dirty="0" smtClean="0">
                  <a:solidFill>
                    <a:srgbClr val="00B050"/>
                  </a:solidFill>
                </a:rPr>
              </a:br>
              <a:r>
                <a:rPr lang="en-US" sz="1600" dirty="0" smtClean="0">
                  <a:solidFill>
                    <a:srgbClr val="00B050"/>
                  </a:solidFill>
                </a:rPr>
                <a:t>group </a:t>
              </a:r>
              <a:r>
                <a:rPr lang="en-US" sz="1600" dirty="0">
                  <a:solidFill>
                    <a:srgbClr val="00B050"/>
                  </a:solidFill>
                </a:rPr>
                <a:t>of Professor </a:t>
              </a:r>
              <a:r>
                <a:rPr lang="en-US" sz="1600" dirty="0" err="1">
                  <a:solidFill>
                    <a:srgbClr val="00B050"/>
                  </a:solidFill>
                </a:rPr>
                <a:t>Aleskovskii</a:t>
              </a:r>
              <a:r>
                <a:rPr lang="en-US" sz="1600" dirty="0" smtClean="0">
                  <a:solidFill>
                    <a:srgbClr val="00B050"/>
                  </a:solidFill>
                </a:rPr>
                <a:t>.”</a:t>
              </a:r>
              <a:endParaRPr lang="en-US" sz="1600" dirty="0" smtClean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40152" y="636370"/>
              <a:ext cx="2150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 smtClean="0">
                  <a:solidFill>
                    <a:schemeClr val="bg1">
                      <a:lumMod val="65000"/>
                    </a:schemeClr>
                  </a:solidFill>
                </a:rPr>
                <a:t>(Times </a:t>
              </a:r>
              <a:r>
                <a:rPr lang="fi-FI" dirty="0" err="1" smtClean="0">
                  <a:solidFill>
                    <a:schemeClr val="bg1">
                      <a:lumMod val="65000"/>
                    </a:schemeClr>
                  </a:solidFill>
                </a:rPr>
                <a:t>cited</a:t>
              </a:r>
              <a:r>
                <a:rPr lang="fi-FI" dirty="0" smtClean="0">
                  <a:solidFill>
                    <a:schemeClr val="bg1">
                      <a:lumMod val="65000"/>
                    </a:schemeClr>
                  </a:solidFill>
                </a:rPr>
                <a:t>: 1017)</a:t>
              </a:r>
              <a:endParaRPr lang="fi-FI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7092280" y="1212434"/>
            <a:ext cx="1679437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fi-FI" sz="1600" dirty="0" smtClean="0">
                <a:solidFill>
                  <a:schemeClr val="bg1">
                    <a:lumMod val="65000"/>
                  </a:schemeClr>
                </a:solidFill>
              </a:rPr>
              <a:t>Web of Science, </a:t>
            </a:r>
            <a:r>
              <a:rPr lang="fi-FI" sz="1600" dirty="0" err="1" smtClean="0">
                <a:solidFill>
                  <a:schemeClr val="bg1">
                    <a:lumMod val="65000"/>
                  </a:schemeClr>
                </a:solidFill>
              </a:rPr>
              <a:t>Sept</a:t>
            </a:r>
            <a:r>
              <a:rPr lang="fi-FI" sz="1600" dirty="0" smtClean="0">
                <a:solidFill>
                  <a:schemeClr val="bg1">
                    <a:lumMod val="65000"/>
                  </a:schemeClr>
                </a:solidFill>
              </a:rPr>
              <a:t>. 30, 2016</a:t>
            </a:r>
            <a:endParaRPr lang="fi-FI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55576" y="2855838"/>
            <a:ext cx="7495341" cy="1077218"/>
            <a:chOff x="755576" y="2753633"/>
            <a:chExt cx="7495341" cy="1077218"/>
          </a:xfrm>
        </p:grpSpPr>
        <p:sp>
          <p:nvSpPr>
            <p:cNvPr id="28" name="TextBox 27"/>
            <p:cNvSpPr txBox="1"/>
            <p:nvPr/>
          </p:nvSpPr>
          <p:spPr>
            <a:xfrm>
              <a:off x="755576" y="2753633"/>
              <a:ext cx="5403963" cy="10772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i-FI" sz="1600" dirty="0" err="1" smtClean="0"/>
                <a:t>Knez</a:t>
              </a:r>
              <a:r>
                <a:rPr lang="fi-FI" sz="1600" dirty="0" smtClean="0"/>
                <a:t>, </a:t>
              </a:r>
              <a:r>
                <a:rPr lang="fi-FI" sz="1600" dirty="0" err="1" smtClean="0"/>
                <a:t>Nielsch</a:t>
              </a:r>
              <a:r>
                <a:rPr lang="fi-FI" sz="1600" dirty="0" smtClean="0"/>
                <a:t>, Niinistö, </a:t>
              </a:r>
              <a:r>
                <a:rPr lang="fi-FI" sz="1600" dirty="0" smtClean="0">
                  <a:hlinkClick r:id="rId5"/>
                </a:rPr>
                <a:t>Adv. Mat. 2007</a:t>
              </a:r>
              <a:endParaRPr lang="fi-FI" sz="16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B050"/>
                  </a:solidFill>
                </a:rPr>
                <a:t>“Atomic layer deposition (ALD), originally called </a:t>
              </a:r>
              <a:r>
                <a:rPr lang="en-US" sz="1600" dirty="0" smtClean="0">
                  <a:solidFill>
                    <a:srgbClr val="00B050"/>
                  </a:solidFill>
                </a:rPr>
                <a:t>Atomic layer </a:t>
              </a:r>
              <a:r>
                <a:rPr lang="en-US" sz="1600" dirty="0">
                  <a:solidFill>
                    <a:srgbClr val="00B050"/>
                  </a:solidFill>
                </a:rPr>
                <a:t>epitaxy (ALE), was developed in the 1970s by </a:t>
              </a:r>
              <a:r>
                <a:rPr lang="en-US" sz="1600" dirty="0" err="1" smtClean="0">
                  <a:solidFill>
                    <a:srgbClr val="00B050"/>
                  </a:solidFill>
                </a:rPr>
                <a:t>Suntola</a:t>
              </a:r>
              <a:r>
                <a:rPr lang="en-US" sz="1600" dirty="0" smtClean="0">
                  <a:solidFill>
                    <a:srgbClr val="00B050"/>
                  </a:solidFill>
                </a:rPr>
                <a:t> and </a:t>
              </a:r>
              <a:r>
                <a:rPr lang="en-US" sz="1600" dirty="0" err="1" smtClean="0">
                  <a:solidFill>
                    <a:srgbClr val="00B050"/>
                  </a:solidFill>
                </a:rPr>
                <a:t>Antson</a:t>
              </a:r>
              <a:r>
                <a:rPr lang="en-US" sz="1600" dirty="0" smtClean="0">
                  <a:solidFill>
                    <a:srgbClr val="00B050"/>
                  </a:solidFill>
                </a:rPr>
                <a:t>…”</a:t>
              </a:r>
              <a:endParaRPr lang="fi-FI" sz="1600" dirty="0" smtClean="0">
                <a:solidFill>
                  <a:srgbClr val="00B05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228184" y="2771636"/>
              <a:ext cx="20227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 smtClean="0">
                  <a:solidFill>
                    <a:schemeClr val="bg1">
                      <a:lumMod val="65000"/>
                    </a:schemeClr>
                  </a:solidFill>
                </a:rPr>
                <a:t>(Times </a:t>
              </a:r>
              <a:r>
                <a:rPr lang="fi-FI" dirty="0" err="1" smtClean="0">
                  <a:solidFill>
                    <a:schemeClr val="bg1">
                      <a:lumMod val="65000"/>
                    </a:schemeClr>
                  </a:solidFill>
                </a:rPr>
                <a:t>cited</a:t>
              </a:r>
              <a:r>
                <a:rPr lang="fi-FI" dirty="0" smtClean="0">
                  <a:solidFill>
                    <a:schemeClr val="bg1">
                      <a:lumMod val="65000"/>
                    </a:schemeClr>
                  </a:solidFill>
                </a:rPr>
                <a:t>: 426)</a:t>
              </a:r>
              <a:endParaRPr lang="fi-FI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43608" y="4005064"/>
            <a:ext cx="7714728" cy="830997"/>
            <a:chOff x="1043608" y="3894147"/>
            <a:chExt cx="7714728" cy="830997"/>
          </a:xfrm>
        </p:grpSpPr>
        <p:sp>
          <p:nvSpPr>
            <p:cNvPr id="31" name="TextBox 30"/>
            <p:cNvSpPr txBox="1"/>
            <p:nvPr/>
          </p:nvSpPr>
          <p:spPr>
            <a:xfrm>
              <a:off x="1043608" y="3894147"/>
              <a:ext cx="5472608" cy="830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i-FI" sz="1600" dirty="0" smtClean="0"/>
                <a:t>George, </a:t>
              </a:r>
              <a:r>
                <a:rPr lang="fi-FI" sz="1600" dirty="0" err="1" smtClean="0">
                  <a:hlinkClick r:id="rId6"/>
                </a:rPr>
                <a:t>Chemical</a:t>
              </a:r>
              <a:r>
                <a:rPr lang="fi-FI" sz="1600" dirty="0" smtClean="0">
                  <a:hlinkClick r:id="rId6"/>
                </a:rPr>
                <a:t> </a:t>
              </a:r>
              <a:r>
                <a:rPr lang="fi-FI" sz="1600" dirty="0" err="1" smtClean="0">
                  <a:hlinkClick r:id="rId6"/>
                </a:rPr>
                <a:t>Reviews</a:t>
              </a:r>
              <a:r>
                <a:rPr lang="fi-FI" sz="1600" dirty="0" smtClean="0">
                  <a:hlinkClick r:id="rId6"/>
                </a:rPr>
                <a:t> 2010 </a:t>
              </a:r>
              <a:endParaRPr lang="fi-FI" sz="16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600" dirty="0" smtClean="0">
                  <a:solidFill>
                    <a:srgbClr val="00B050"/>
                  </a:solidFill>
                </a:rPr>
                <a:t>”</a:t>
              </a:r>
              <a:r>
                <a:rPr lang="en-US" sz="1600" dirty="0" smtClean="0">
                  <a:solidFill>
                    <a:srgbClr val="00B050"/>
                  </a:solidFill>
                </a:rPr>
                <a:t>The </a:t>
              </a:r>
              <a:r>
                <a:rPr lang="en-US" sz="1600" dirty="0">
                  <a:solidFill>
                    <a:srgbClr val="00B050"/>
                  </a:solidFill>
                </a:rPr>
                <a:t>history of ALE and ALD dates back to the 1970s </a:t>
              </a:r>
              <a:r>
                <a:rPr lang="en-US" sz="1600" dirty="0" smtClean="0">
                  <a:solidFill>
                    <a:srgbClr val="00B050"/>
                  </a:solidFill>
                </a:rPr>
                <a:t>in Finland</a:t>
              </a:r>
              <a:r>
                <a:rPr lang="en-US" sz="1600" dirty="0">
                  <a:solidFill>
                    <a:srgbClr val="00B050"/>
                  </a:solidFill>
                </a:rPr>
                <a:t>.</a:t>
              </a:r>
              <a:r>
                <a:rPr lang="fi-FI" sz="1600" dirty="0" smtClean="0">
                  <a:solidFill>
                    <a:srgbClr val="00B050"/>
                  </a:solidFill>
                </a:rPr>
                <a:t>”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607363" y="4139788"/>
              <a:ext cx="2150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 smtClean="0">
                  <a:solidFill>
                    <a:schemeClr val="bg1">
                      <a:lumMod val="65000"/>
                    </a:schemeClr>
                  </a:solidFill>
                </a:rPr>
                <a:t>(Times </a:t>
              </a:r>
              <a:r>
                <a:rPr lang="fi-FI" dirty="0" err="1" smtClean="0">
                  <a:solidFill>
                    <a:schemeClr val="bg1">
                      <a:lumMod val="65000"/>
                    </a:schemeClr>
                  </a:solidFill>
                </a:rPr>
                <a:t>cited</a:t>
              </a:r>
              <a:r>
                <a:rPr lang="fi-FI" dirty="0" smtClean="0">
                  <a:solidFill>
                    <a:schemeClr val="bg1">
                      <a:lumMod val="65000"/>
                    </a:schemeClr>
                  </a:solidFill>
                </a:rPr>
                <a:t>: 1340)</a:t>
              </a:r>
              <a:endParaRPr lang="fi-FI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67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54"/>
    </mc:Choice>
    <mc:Fallback>
      <p:transition spd="slow" advTm="51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11560" y="188640"/>
            <a:ext cx="71287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620000" y="44624"/>
            <a:ext cx="1066800" cy="329184"/>
          </a:xfrm>
        </p:spPr>
        <p:txBody>
          <a:bodyPr/>
          <a:lstStyle/>
          <a:p>
            <a:fld id="{F6E7EEAA-3AD8-4158-98D9-A393657B6B32}" type="slidenum">
              <a:rPr lang="fi-FI" smtClean="0"/>
              <a:pPr/>
              <a:t>8</a:t>
            </a:fld>
            <a:endParaRPr lang="fi-FI" dirty="0"/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69"/>
          <a:stretch/>
        </p:blipFill>
        <p:spPr bwMode="auto">
          <a:xfrm>
            <a:off x="690364" y="1177506"/>
            <a:ext cx="7770068" cy="253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45" b="448"/>
          <a:stretch/>
        </p:blipFill>
        <p:spPr bwMode="auto">
          <a:xfrm>
            <a:off x="690363" y="4365104"/>
            <a:ext cx="7770069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683568" y="5877272"/>
            <a:ext cx="65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LinkedIn</a:t>
            </a:r>
            <a:r>
              <a:rPr lang="fi-FI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”ALD - </a:t>
            </a:r>
            <a:r>
              <a:rPr lang="fi-FI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Atomic</a:t>
            </a:r>
            <a:r>
              <a:rPr lang="fi-FI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Layer</a:t>
            </a:r>
            <a:r>
              <a:rPr lang="fi-FI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Deposition” </a:t>
            </a:r>
            <a:r>
              <a:rPr lang="fi-FI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group</a:t>
            </a:r>
            <a:endParaRPr lang="fi-FI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 u="sng" dirty="0">
                <a:hlinkClick r:id="rId6"/>
              </a:rPr>
              <a:t>https://www.linkedin.com/groups/1885076/1885076-238399494</a:t>
            </a:r>
            <a:r>
              <a:rPr lang="fi-FI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fi-FI" sz="1600" dirty="0">
              <a:hlinkClick r:id="rId6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38" b="55972"/>
          <a:stretch/>
        </p:blipFill>
        <p:spPr bwMode="auto">
          <a:xfrm>
            <a:off x="685350" y="3832207"/>
            <a:ext cx="7775082" cy="38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611560" y="116632"/>
            <a:ext cx="144016" cy="144016"/>
          </a:xfrm>
          <a:prstGeom prst="ellipse">
            <a:avLst/>
          </a:prstGeom>
          <a:solidFill>
            <a:srgbClr val="00B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1" name="Straight Connector 10"/>
          <p:cNvCxnSpPr/>
          <p:nvPr/>
        </p:nvCxnSpPr>
        <p:spPr>
          <a:xfrm>
            <a:off x="1907704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851920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796136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79512" y="48596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extBox 14"/>
          <p:cNvSpPr txBox="1"/>
          <p:nvPr/>
        </p:nvSpPr>
        <p:spPr>
          <a:xfrm>
            <a:off x="472792" y="436602"/>
            <a:ext cx="3674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 smtClean="0">
                <a:solidFill>
                  <a:srgbClr val="00B050"/>
                </a:solidFill>
              </a:rPr>
              <a:t>LinkedIn</a:t>
            </a:r>
            <a:r>
              <a:rPr lang="fi-FI" sz="2000" dirty="0" smtClean="0">
                <a:solidFill>
                  <a:srgbClr val="00B050"/>
                </a:solidFill>
              </a:rPr>
              <a:t> </a:t>
            </a:r>
            <a:r>
              <a:rPr lang="fi-FI" sz="2000" dirty="0" err="1" smtClean="0">
                <a:solidFill>
                  <a:srgbClr val="00B050"/>
                </a:solidFill>
              </a:rPr>
              <a:t>question</a:t>
            </a:r>
            <a:r>
              <a:rPr lang="fi-FI" sz="2000" dirty="0" smtClean="0">
                <a:solidFill>
                  <a:srgbClr val="00B050"/>
                </a:solidFill>
              </a:rPr>
              <a:t> </a:t>
            </a:r>
            <a:r>
              <a:rPr lang="fi-FI" sz="2000" dirty="0" err="1" smtClean="0">
                <a:solidFill>
                  <a:srgbClr val="00B050"/>
                </a:solidFill>
              </a:rPr>
              <a:t>May</a:t>
            </a:r>
            <a:r>
              <a:rPr lang="fi-FI" sz="2000" dirty="0" smtClean="0">
                <a:solidFill>
                  <a:srgbClr val="00B050"/>
                </a:solidFill>
              </a:rPr>
              <a:t> 6, 2013</a:t>
            </a:r>
            <a:endParaRPr lang="fi-FI" sz="2000" dirty="0">
              <a:solidFill>
                <a:srgbClr val="00B05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01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49"/>
    </mc:Choice>
    <mc:Fallback>
      <p:transition spd="slow" advTm="68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/>
        </p:nvCxnSpPr>
        <p:spPr>
          <a:xfrm>
            <a:off x="611560" y="188640"/>
            <a:ext cx="71287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620000" y="44624"/>
            <a:ext cx="1066800" cy="329184"/>
          </a:xfrm>
        </p:spPr>
        <p:txBody>
          <a:bodyPr/>
          <a:lstStyle/>
          <a:p>
            <a:fld id="{F6E7EEAA-3AD8-4158-98D9-A393657B6B32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2" name="TextBox 1"/>
          <p:cNvSpPr txBox="1"/>
          <p:nvPr/>
        </p:nvSpPr>
        <p:spPr>
          <a:xfrm>
            <a:off x="539553" y="1340768"/>
            <a:ext cx="7128791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Atomic layer deposition (ALD) has become a technique that, for its part, changes the world we live in. As for any significant technology, it is interesting and important to know where the technique came from. </a:t>
            </a:r>
            <a:r>
              <a:rPr lang="en-US" sz="2000" dirty="0">
                <a:solidFill>
                  <a:srgbClr val="00B050"/>
                </a:solidFill>
              </a:rPr>
              <a:t>How was the concept developed? What were the first ALD experiments? When, where and by whom were they made? Why were they made?</a:t>
            </a:r>
            <a:endParaRPr lang="fi-FI" sz="2000" dirty="0">
              <a:solidFill>
                <a:srgbClr val="00B050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899592" y="1988840"/>
            <a:ext cx="7109529" cy="34138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First, we should </a:t>
            </a:r>
            <a:r>
              <a:rPr lang="en-US" sz="2000" dirty="0" smtClean="0">
                <a:solidFill>
                  <a:srgbClr val="00B050"/>
                </a:solidFill>
              </a:rPr>
              <a:t>generate a complete list of early ALD publications</a:t>
            </a:r>
            <a:r>
              <a:rPr lang="en-US" sz="20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Second, interested individuals should pick up some of the early publications, read them, and </a:t>
            </a:r>
            <a:r>
              <a:rPr lang="en-US" sz="2000" dirty="0" smtClean="0">
                <a:solidFill>
                  <a:srgbClr val="00B050"/>
                </a:solidFill>
              </a:rPr>
              <a:t>comment on the work</a:t>
            </a:r>
            <a:r>
              <a:rPr lang="en-US" sz="2000" dirty="0" smtClean="0"/>
              <a:t>. For example: was ALD made (i.e., do you recognize the work as ALD), and if yes, which process it was; and other noteworthy things.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Third, the individual should </a:t>
            </a:r>
            <a:r>
              <a:rPr lang="en-US" sz="2000" dirty="0" smtClean="0">
                <a:solidFill>
                  <a:srgbClr val="00B050"/>
                </a:solidFill>
              </a:rPr>
              <a:t>share </a:t>
            </a:r>
            <a:r>
              <a:rPr lang="en-US" sz="2000" dirty="0" smtClean="0"/>
              <a:t>their </a:t>
            </a:r>
            <a:r>
              <a:rPr lang="en-US" sz="2000" dirty="0" smtClean="0">
                <a:solidFill>
                  <a:srgbClr val="00B050"/>
                </a:solidFill>
              </a:rPr>
              <a:t>comments</a:t>
            </a:r>
            <a:r>
              <a:rPr lang="en-US" sz="2000" dirty="0" smtClean="0"/>
              <a:t> with others, and the comments of different people should be collected together.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15816" y="5333146"/>
            <a:ext cx="5375382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i-FI" sz="2000" i="1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Atmosphere</a:t>
            </a:r>
            <a:r>
              <a:rPr lang="fi-FI" sz="2000" i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of </a:t>
            </a:r>
            <a:r>
              <a:rPr lang="fi-FI" sz="2000" i="1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Openness</a:t>
            </a:r>
            <a:r>
              <a:rPr lang="fi-FI" sz="2000" i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, </a:t>
            </a:r>
            <a:r>
              <a:rPr lang="fi-FI" sz="2000" i="1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Respect</a:t>
            </a:r>
            <a:r>
              <a:rPr lang="fi-FI" sz="2000" i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, and </a:t>
            </a:r>
            <a:r>
              <a:rPr lang="fi-FI" sz="2000" i="1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Trust</a:t>
            </a:r>
            <a:endParaRPr lang="fi-FI" sz="2000" i="1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11560" y="116632"/>
            <a:ext cx="144016" cy="144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20" name="Straight Connector 19"/>
          <p:cNvCxnSpPr/>
          <p:nvPr/>
        </p:nvCxnSpPr>
        <p:spPr>
          <a:xfrm>
            <a:off x="1907704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851920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796136" y="116632"/>
            <a:ext cx="0" cy="144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971600" y="116632"/>
            <a:ext cx="144016" cy="144016"/>
          </a:xfrm>
          <a:prstGeom prst="ellipse">
            <a:avLst/>
          </a:prstGeom>
          <a:solidFill>
            <a:srgbClr val="00B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Oval 16"/>
          <p:cNvSpPr/>
          <p:nvPr/>
        </p:nvSpPr>
        <p:spPr>
          <a:xfrm>
            <a:off x="179512" y="48596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TextBox 24"/>
          <p:cNvSpPr txBox="1"/>
          <p:nvPr/>
        </p:nvSpPr>
        <p:spPr>
          <a:xfrm>
            <a:off x="472792" y="436602"/>
            <a:ext cx="3674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LinkedIn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question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2000" dirty="0" err="1" smtClean="0">
                <a:solidFill>
                  <a:schemeClr val="bg1">
                    <a:lumMod val="50000"/>
                  </a:schemeClr>
                </a:solidFill>
              </a:rPr>
              <a:t>May</a:t>
            </a:r>
            <a:r>
              <a:rPr lang="fi-FI" sz="2000" dirty="0" smtClean="0">
                <a:solidFill>
                  <a:schemeClr val="bg1">
                    <a:lumMod val="50000"/>
                  </a:schemeClr>
                </a:solidFill>
              </a:rPr>
              <a:t> 6, 2013</a:t>
            </a:r>
            <a:endParaRPr lang="fi-FI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79512" y="83671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TextBox 26"/>
          <p:cNvSpPr txBox="1"/>
          <p:nvPr/>
        </p:nvSpPr>
        <p:spPr>
          <a:xfrm>
            <a:off x="472792" y="827420"/>
            <a:ext cx="6079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>
                <a:solidFill>
                  <a:srgbClr val="00B050"/>
                </a:solidFill>
              </a:rPr>
              <a:t>VPHA </a:t>
            </a:r>
            <a:r>
              <a:rPr lang="fi-FI" sz="2000" dirty="0" err="1" smtClean="0">
                <a:solidFill>
                  <a:srgbClr val="00B050"/>
                </a:solidFill>
              </a:rPr>
              <a:t>opened</a:t>
            </a:r>
            <a:r>
              <a:rPr lang="fi-FI" sz="2000" dirty="0" smtClean="0">
                <a:solidFill>
                  <a:srgbClr val="00B050"/>
                </a:solidFill>
              </a:rPr>
              <a:t> </a:t>
            </a:r>
            <a:r>
              <a:rPr lang="fi-FI" sz="2000" dirty="0" err="1" smtClean="0">
                <a:solidFill>
                  <a:srgbClr val="00B050"/>
                </a:solidFill>
              </a:rPr>
              <a:t>July</a:t>
            </a:r>
            <a:r>
              <a:rPr lang="fi-FI" sz="2000" dirty="0" smtClean="0">
                <a:solidFill>
                  <a:srgbClr val="00B050"/>
                </a:solidFill>
              </a:rPr>
              <a:t> 25, 2013 + ALD 2013 San Diego</a:t>
            </a:r>
            <a:endParaRPr lang="fi-FI" sz="2000" dirty="0">
              <a:solidFill>
                <a:srgbClr val="00B05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9879" y="386080"/>
            <a:ext cx="8999984" cy="44134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Rectangle 3"/>
          <p:cNvSpPr/>
          <p:nvPr/>
        </p:nvSpPr>
        <p:spPr>
          <a:xfrm>
            <a:off x="451446" y="6073551"/>
            <a:ext cx="70008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dirty="0">
                <a:hlinkClick r:id="rId5"/>
              </a:rPr>
              <a:t>http://</a:t>
            </a:r>
            <a:r>
              <a:rPr lang="fi-FI" sz="1400" dirty="0" smtClean="0">
                <a:hlinkClick r:id="rId5"/>
              </a:rPr>
              <a:t>vph-ald.com/Introduction%20and%20invitation%20to%20participate.html</a:t>
            </a:r>
            <a:r>
              <a:rPr lang="fi-FI" sz="1400" dirty="0" smtClean="0"/>
              <a:t> </a:t>
            </a:r>
            <a:endParaRPr lang="fi-FI" sz="1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8809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675"/>
    </mc:Choice>
    <mc:Fallback>
      <p:transition spd="slow" advTm="92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5.2|10.6|3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8|22|3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1|29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59.3|17.5|43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4160</TotalTime>
  <Words>2974</Words>
  <Application>Microsoft Office PowerPoint</Application>
  <PresentationFormat>On-screen Show (4:3)</PresentationFormat>
  <Paragraphs>381</Paragraphs>
  <Slides>31</Slides>
  <Notes>6</Notes>
  <HiddenSlides>0</HiddenSlides>
  <MMClips>31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Clarity</vt:lpstr>
      <vt:lpstr>On the History of ALD and the VPHA project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you, questions? СПАСИБО, ВОПРОСЫ? </vt:lpstr>
    </vt:vector>
  </TitlesOfParts>
  <Company>VTT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Catalysis and Atomic Layer Deposition</dc:title>
  <dc:creator>Puurunen Riikka</dc:creator>
  <cp:lastModifiedBy>Puurunen Riikka</cp:lastModifiedBy>
  <cp:revision>1506</cp:revision>
  <cp:lastPrinted>2016-10-02T19:57:39Z</cp:lastPrinted>
  <dcterms:created xsi:type="dcterms:W3CDTF">2014-12-11T03:52:51Z</dcterms:created>
  <dcterms:modified xsi:type="dcterms:W3CDTF">2016-10-05T08:38:14Z</dcterms:modified>
</cp:coreProperties>
</file>